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Lst>
  <p:sldSz cy="5143500" cx="9144000"/>
  <p:notesSz cx="6858000" cy="9144000"/>
  <p:embeddedFontLst>
    <p:embeddedFont>
      <p:font typeface="Source Code Pro"/>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8" name="Curtis Ruede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SourceCodePro-bold.fntdata"/><Relationship Id="rId83" Type="http://schemas.openxmlformats.org/officeDocument/2006/relationships/font" Target="fonts/SourceCodePro-regular.fntdata"/><Relationship Id="rId42" Type="http://schemas.openxmlformats.org/officeDocument/2006/relationships/slide" Target="slides/slide36.xml"/><Relationship Id="rId86" Type="http://schemas.openxmlformats.org/officeDocument/2006/relationships/font" Target="fonts/SourceCodePro-boldItalic.fntdata"/><Relationship Id="rId41" Type="http://schemas.openxmlformats.org/officeDocument/2006/relationships/slide" Target="slides/slide35.xml"/><Relationship Id="rId85" Type="http://schemas.openxmlformats.org/officeDocument/2006/relationships/font" Target="fonts/SourceCodePro-italic.fntdata"/><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18-12-06T00:50:01.538">
    <p:pos x="6000" y="0"/>
    <p:text>TODO - Are we satisfied with this slide?</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18-12-06T03:43:38.356">
    <p:pos x="6000" y="0"/>
    <p:text>TODO - Movie</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18-12-06T03:43:43.958">
    <p:pos x="6000" y="0"/>
    <p:text>TODO - Movie</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18-12-06T01:01:56.024">
    <p:pos x="6000" y="0"/>
    <p:text>Consider including this if time.</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18-12-06T01:33:53.898">
    <p:pos x="6000" y="0"/>
    <p:text>Consider writing speaker notes for this slide.</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18-12-06T03:07:18.495">
    <p:pos x="6000" y="0"/>
    <p:text>Consider scripting this slide</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18-12-06T03:07:36.838">
    <p:pos x="6000" y="0"/>
    <p:text>Consider scripting this slide</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18-12-06T03:52:23.361">
    <p:pos x="6000" y="0"/>
    <p:text>Approximate slide count: Curtis 29, Tobias 15, Christian 7</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Hi! I’m Curtis Rueden. Also speaking with me today are Tobias Pietzsch and Christian Dietz. We are here to </a:t>
            </a:r>
            <a:r>
              <a:rPr lang="en"/>
              <a:t>talk to you</a:t>
            </a:r>
            <a:r>
              <a:rPr lang="en"/>
              <a:t> </a:t>
            </a:r>
            <a:r>
              <a:rPr lang="en"/>
              <a:t>about</a:t>
            </a:r>
            <a:r>
              <a:rPr lang="en"/>
              <a:t> “ImageJ and Friends”: a collaboration of software projects that </a:t>
            </a:r>
            <a:r>
              <a:rPr lang="en"/>
              <a:t>we have been pursuing</a:t>
            </a:r>
            <a:r>
              <a:rPr lang="en"/>
              <a:t> for almost ten years.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Please notice that there are no organizational logos on this title slide. We are three people who are driving various aspects of this effort—but by no means do we represent everything important that is going on in the ImageJ ecosystem.</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486cea6142_2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486cea6142_2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a:t>
            </a:r>
            <a:r>
              <a:rPr lang="en"/>
              <a:t>In 2006, Andreas Jahnen at the CRP Henri Tudor in Luxembourg organized a User and Developer Conference for ImageJ.</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Around that time, CRP Henri Tudor launched the first ImageJ documentation wiki, intended to be a central repository for community-driven information about ImageJ and its plugins.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did not attend this conference, but I have been told that it is the first time that Albert Cardona and Johannes Schindelin met. (Albert: Please correct me if I’m wrong.)</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486cea6142_2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486cea6142_2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At this time, Albert Cardona was developing TrakEM2, an ImageJ plugin for morphological data mining, three-dimensional modeling and image stitching, registration, editing and annotation of large electron microscopy data.</a:t>
            </a:r>
            <a:endParaRPr/>
          </a:p>
          <a:p>
            <a:pPr indent="0" lvl="0" marL="0" rtl="0" algn="l">
              <a:spcBef>
                <a:spcPts val="0"/>
              </a:spcBef>
              <a:spcAft>
                <a:spcPts val="0"/>
              </a:spcAft>
              <a:buNone/>
            </a:pPr>
            <a:r>
              <a:t/>
            </a:r>
            <a:endParaRPr/>
          </a:p>
          <a:p>
            <a:pPr indent="0" lvl="0" marL="0" rtl="0" algn="l">
              <a:spcBef>
                <a:spcPts val="0"/>
              </a:spcBef>
              <a:spcAft>
                <a:spcPts val="0"/>
              </a:spcAft>
              <a:buClr>
                <a:srgbClr val="000000"/>
              </a:buClr>
              <a:buSzPts val="1100"/>
              <a:buFont typeface="Arial"/>
              <a:buNone/>
            </a:pPr>
            <a:r>
              <a:rPr lang="en"/>
              <a:t>It was very powerful, but more complex to install than most ImageJ plugins.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486cea6142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486cea6142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[Tobias] Albert and Johannes met at the 1st ImageJ conference,</a:t>
            </a:r>
            <a:endParaRPr/>
          </a:p>
          <a:p>
            <a:pPr indent="0" lvl="0" marL="0" rtl="0" algn="l">
              <a:spcBef>
                <a:spcPts val="0"/>
              </a:spcBef>
              <a:spcAft>
                <a:spcPts val="0"/>
              </a:spcAft>
              <a:buNone/>
            </a:pPr>
            <a:r>
              <a:rPr lang="en"/>
              <a:t>and Fiji was born, basically as a distribution vehicle for TrakEM.</a:t>
            </a:r>
            <a:endParaRPr/>
          </a:p>
          <a:p>
            <a:pPr indent="0" lvl="0" marL="0" rtl="0" algn="l">
              <a:spcBef>
                <a:spcPts val="0"/>
              </a:spcBef>
              <a:spcAft>
                <a:spcPts val="0"/>
              </a:spcAft>
              <a:buNone/>
            </a:pPr>
            <a:r>
              <a:rPr lang="en"/>
              <a:t>Around this time, </a:t>
            </a:r>
            <a:r>
              <a:rPr lang="en"/>
              <a:t>Albert visited MPI-CBG in Dresden</a:t>
            </a:r>
            <a:r>
              <a:rPr lang="en"/>
              <a:t>. That’s how Pavel Tomancak got involved.</a:t>
            </a:r>
            <a:endParaRPr/>
          </a:p>
          <a:p>
            <a:pPr indent="0" lvl="0" marL="0" rtl="0" algn="l">
              <a:spcBef>
                <a:spcPts val="0"/>
              </a:spcBef>
              <a:spcAft>
                <a:spcPts val="0"/>
              </a:spcAft>
              <a:buNone/>
            </a:pPr>
            <a:r>
              <a:rPr lang="en"/>
              <a:t>Some years later, I also joined Pavel’s group, and that’s how I got involved.</a:t>
            </a:r>
            <a:endParaRPr/>
          </a:p>
          <a:p>
            <a:pPr indent="0" lvl="0" marL="0" rtl="0" algn="l">
              <a:spcBef>
                <a:spcPts val="0"/>
              </a:spcBef>
              <a:spcAft>
                <a:spcPts val="0"/>
              </a:spcAft>
              <a:buNone/>
            </a:pPr>
            <a:r>
              <a:rPr lang="en"/>
              <a:t>While </a:t>
            </a:r>
            <a:r>
              <a:rPr lang="en"/>
              <a:t>Johannes and Albert became Founding Mother and Father of Fiji,</a:t>
            </a:r>
            <a:endParaRPr/>
          </a:p>
          <a:p>
            <a:pPr indent="0" lvl="0" marL="0" rtl="0" algn="l">
              <a:spcBef>
                <a:spcPts val="0"/>
              </a:spcBef>
              <a:spcAft>
                <a:spcPts val="0"/>
              </a:spcAft>
              <a:buNone/>
            </a:pPr>
            <a:r>
              <a:rPr lang="en"/>
              <a:t>PAvel got the title of Funding Father of Fiji:</a:t>
            </a:r>
            <a:endParaRPr/>
          </a:p>
          <a:p>
            <a:pPr indent="0" lvl="0" marL="0" rtl="0" algn="l">
              <a:spcBef>
                <a:spcPts val="0"/>
              </a:spcBef>
              <a:spcAft>
                <a:spcPts val="0"/>
              </a:spcAft>
              <a:buNone/>
            </a:pPr>
            <a:r>
              <a:rPr lang="en"/>
              <a:t>There was no </a:t>
            </a:r>
            <a:r>
              <a:rPr lang="en"/>
              <a:t>dedicated funding for Fiji until much later, but PAvel always managed to fund it on the side.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486cea6142_2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486cea6142_2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[Tobias] (2008/01)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Michael Doube, veterinary clinician turned computer programmer wanted tools for doing bone analysis.</a:t>
            </a:r>
            <a:endParaRPr/>
          </a:p>
          <a:p>
            <a:pPr indent="0" lvl="0" marL="0" rtl="0" algn="l">
              <a:spcBef>
                <a:spcPts val="0"/>
              </a:spcBef>
              <a:spcAft>
                <a:spcPts val="0"/>
              </a:spcAft>
              <a:buNone/>
            </a:pPr>
            <a:r>
              <a:rPr lang="en"/>
              <a:t>So he started the BoneJ project almost at the same time as Fiji.</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4992e7eb97_8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4992e7eb97_8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[Tobias]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Meanwhile @MPI-CBG</a:t>
            </a:r>
            <a:endParaRPr/>
          </a:p>
          <a:p>
            <a:pPr indent="0" lvl="0" marL="0" rtl="0" algn="l">
              <a:spcBef>
                <a:spcPts val="0"/>
              </a:spcBef>
              <a:spcAft>
                <a:spcPts val="0"/>
              </a:spcAft>
              <a:buNone/>
            </a:pPr>
            <a:r>
              <a:rPr lang="en"/>
              <a:t>Already earlier… 2007/08 … Stitching plugin</a:t>
            </a:r>
            <a:endParaRPr/>
          </a:p>
          <a:p>
            <a:pPr indent="0" lvl="0" marL="0" rtl="0" algn="l">
              <a:spcBef>
                <a:spcPts val="0"/>
              </a:spcBef>
              <a:spcAft>
                <a:spcPts val="0"/>
              </a:spcAft>
              <a:buNone/>
            </a:pPr>
            <a:r>
              <a:rPr lang="en"/>
              <a:t>Did not use ImgLib yet -- helped fuel the motivation for ImgLib</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486cea6142_2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486cea6142_2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[Tobias]</a:t>
            </a:r>
            <a:r>
              <a:rPr lang="en"/>
              <a:t> (2008/04)</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Something new that happened with Fiji were Hackathons,</a:t>
            </a:r>
            <a:endParaRPr/>
          </a:p>
          <a:p>
            <a:pPr indent="0" lvl="0" marL="0" rtl="0" algn="l">
              <a:spcBef>
                <a:spcPts val="0"/>
              </a:spcBef>
              <a:spcAft>
                <a:spcPts val="0"/>
              </a:spcAft>
              <a:buNone/>
            </a:pPr>
            <a:r>
              <a:rPr lang="en"/>
              <a:t>where the developer community met to discuss and hack, hack, hack</a:t>
            </a:r>
            <a:endParaRPr/>
          </a:p>
          <a:p>
            <a:pPr indent="0" lvl="0" marL="0" rtl="0" algn="l">
              <a:spcBef>
                <a:spcPts val="0"/>
              </a:spcBef>
              <a:spcAft>
                <a:spcPts val="0"/>
              </a:spcAft>
              <a:buNone/>
            </a:pPr>
            <a:r>
              <a:rPr lang="en"/>
              <a:t>The first of many hackathons to come took place at MPI-CBG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this first hackathon, a library called imglib started to take shape in the competent hands of Stephan Saalfeld and Stephan Preibisch.</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4992e7eb9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4992e7eb9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[Tobias]</a:t>
            </a:r>
            <a:r>
              <a:rPr lang="en"/>
              <a:t> (2008/04)</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2008, both Stephans were PhD students in Tomancak lab.</a:t>
            </a:r>
            <a:endParaRPr/>
          </a:p>
          <a:p>
            <a:pPr indent="0" lvl="0" marL="0" rtl="0" algn="l">
              <a:spcBef>
                <a:spcPts val="0"/>
              </a:spcBef>
              <a:spcAft>
                <a:spcPts val="0"/>
              </a:spcAft>
              <a:buNone/>
            </a:pPr>
            <a:r>
              <a:rPr lang="en"/>
              <a:t>They were already involved with Fiji, and wanted to keep developing in Java,</a:t>
            </a:r>
            <a:endParaRPr/>
          </a:p>
          <a:p>
            <a:pPr indent="0" lvl="0" marL="0" rtl="0" algn="l">
              <a:spcBef>
                <a:spcPts val="0"/>
              </a:spcBef>
              <a:spcAft>
                <a:spcPts val="0"/>
              </a:spcAft>
              <a:buNone/>
            </a:pPr>
            <a:r>
              <a:rPr lang="en"/>
              <a:t>but ImageJ’s data structures were lacking flexibility for the complicated data coming off the new light-sheet microscopes.</a:t>
            </a:r>
            <a:endParaRPr/>
          </a:p>
          <a:p>
            <a:pPr indent="0" lvl="0" marL="0" rtl="0" algn="l">
              <a:spcBef>
                <a:spcPts val="0"/>
              </a:spcBef>
              <a:spcAft>
                <a:spcPts val="0"/>
              </a:spcAft>
              <a:buNone/>
            </a:pPr>
            <a:r>
              <a:rPr lang="en"/>
              <a:t>They wanted u</a:t>
            </a:r>
            <a:r>
              <a:rPr lang="en"/>
              <a:t>niform n-dimensional pixel access on large images.</a:t>
            </a:r>
            <a:endParaRPr/>
          </a:p>
          <a:p>
            <a:pPr indent="0" lvl="0" marL="0" rtl="0" algn="l">
              <a:spcBef>
                <a:spcPts val="0"/>
              </a:spcBef>
              <a:spcAft>
                <a:spcPts val="0"/>
              </a:spcAft>
              <a:buNone/>
            </a:pPr>
            <a:r>
              <a:rPr lang="en"/>
              <a:t>They wanted extensible data types expressing algebraic properties with shared API.</a:t>
            </a:r>
            <a:endParaRPr/>
          </a:p>
          <a:p>
            <a:pPr indent="0" lvl="0" marL="0" rtl="0" algn="l">
              <a:spcBef>
                <a:spcPts val="0"/>
              </a:spcBef>
              <a:spcAft>
                <a:spcPts val="0"/>
              </a:spcAft>
              <a:buNone/>
            </a:pPr>
            <a:r>
              <a:rPr lang="en"/>
              <a:t>Layering abstractions on abstractions on abstractions, they came up with imglib, a new library that met their needs.</a:t>
            </a:r>
            <a:endParaRPr/>
          </a:p>
          <a:p>
            <a:pPr indent="0" lvl="0" marL="0" rtl="0" algn="l">
              <a:spcBef>
                <a:spcPts val="0"/>
              </a:spcBef>
              <a:spcAft>
                <a:spcPts val="0"/>
              </a:spcAft>
              <a:buNone/>
            </a:pPr>
            <a:r>
              <a:rPr lang="en"/>
              <a:t>Thanks to modern JVMs, the abstraction layers largely evaporated at runtime.</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486cea6142_2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486cea6142_2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In 2008, CRP Henri Tudor organized a second ImageJ conference. It was becoming a habit to meet.</a:t>
            </a:r>
            <a:endParaRPr/>
          </a:p>
          <a:p>
            <a:pPr indent="0" lvl="0" marL="0" rtl="0" algn="l">
              <a:spcBef>
                <a:spcPts val="0"/>
              </a:spcBef>
              <a:spcAft>
                <a:spcPts val="0"/>
              </a:spcAft>
              <a:buNone/>
            </a:pPr>
            <a:r>
              <a:rPr lang="en"/>
              <a:t>Lots of stuff was presented here, including Fiji for the first time.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486cea6142_2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486cea6142_2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[Christian]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49811fbd81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49811fbd81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[Christian]</a:t>
            </a:r>
            <a:endParaRPr/>
          </a:p>
          <a:p>
            <a:pPr indent="0" lvl="0" marL="0" rtl="0" algn="l">
              <a:spcBef>
                <a:spcPts val="0"/>
              </a:spcBef>
              <a:spcAft>
                <a:spcPts val="0"/>
              </a:spcAft>
              <a:buNone/>
            </a:pPr>
            <a:r>
              <a:rPr lang="en"/>
              <a:t>(2009/06)</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4841d54af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4841d54af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a:t>
            </a:r>
            <a:r>
              <a:rPr lang="en"/>
              <a:t>Today, there are many tools in the current “State of the ImageJ and Friends Union.” For historical reasons spanning the past two decades, the ecosystem is complex, with an alphabet soup of logos. We would like to take you on a brisk stroll through those years, to give you some context for what these various projects are, what each seeks to accomplish,</a:t>
            </a:r>
            <a:r>
              <a:rPr lang="en"/>
              <a:t> </a:t>
            </a:r>
            <a:r>
              <a:rPr lang="en"/>
              <a:t>how the projects fit together, and where </a:t>
            </a:r>
            <a:r>
              <a:rPr lang="en"/>
              <a:t>they are headed.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first, a quick challenge for you: can you find the NEW IMAGEJ LOGO, cunningly hidden on this slide? The color scheme is not yet finalized.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49811fbd81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49811fbd81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[Christian]</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486cea6142_2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486cea6142_2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[Christian]</a:t>
            </a:r>
            <a:endParaRPr/>
          </a:p>
          <a:p>
            <a:pPr indent="0" lvl="0" marL="0" rtl="0" algn="l">
              <a:spcBef>
                <a:spcPts val="0"/>
              </a:spcBef>
              <a:spcAft>
                <a:spcPts val="0"/>
              </a:spcAft>
              <a:buNone/>
            </a:pPr>
            <a:r>
              <a:rPr lang="en"/>
              <a:t>(2009/07)</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486cea6142_2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486cea6142_2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a:t>
            </a:r>
            <a:r>
              <a:rPr lang="en"/>
              <a:t>In 2009, LOCI partnered with the Broad Institute and the Marine Biological Laboratory at Woods Hole—with letters of support from Wayne Rasband and the Fiji development group—to apply for an NIH “Grand Opportunities” grant to develop a new version of ImageJ with the dubious codename of ImageJDev. We wanted to create something that transcended the limitations of the current ImageJ, while continuing to build on its greatest strengths.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Remember VisBio from earlier? We wanted to bring powerful features like that to ImageJ, as robust and maintainable developments. And we wanted to make ImageJ more reusable from other tools in the bioimage analysis software ecosystem.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our great surprise, we got funded.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4893224b95_1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4893224b95_1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Fast forwarding to today, </a:t>
            </a:r>
            <a:r>
              <a:rPr lang="en"/>
              <a:t>ImageJ2 offers an N-dimensional image engine with extensibility at every level, from image types to dimensionality to user interface. We don’t have time during this talk to cover all of this in much more technical detail, but you can find a wealth of information about ImageJ2 in our 2017 publication in BMC Bioinformatics.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486cea6142_2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486cea6142_2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It was a lot of work to get to where we are today. In March of 2010, I attended my first Fiji hackathon here at EMBL Heidelberg, organized by Kota Miura, Francesca Peri, and Pavel Tomancak. </a:t>
            </a:r>
            <a:r>
              <a:rPr lang="en"/>
              <a:t>We discussed many options for how to structure the project technically. </a:t>
            </a:r>
            <a:r>
              <a:rPr lang="en"/>
              <a:t>We ultimately agreed that the new ImgLib library would be an excellent foundation for a new ImageJ data model. And we started making plans for which parts of Fiji—such as the Fiji Launcher and Fiji Updater—would make sense to generalize as core elements of the ImageJ.</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then spent much of the hackathon trying out different ways to preserve backwards compatibility with ImageJ1, and failing at all of them. But I learned a lot!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4628b6edb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4628b6edb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[Tobias] (2010/06)</a:t>
            </a:r>
            <a:endParaRPr/>
          </a:p>
          <a:p>
            <a:pPr indent="0" lvl="0" marL="0" rtl="0" algn="l">
              <a:spcBef>
                <a:spcPts val="0"/>
              </a:spcBef>
              <a:spcAft>
                <a:spcPts val="0"/>
              </a:spcAft>
              <a:buNone/>
            </a:pPr>
            <a:r>
              <a:rPr lang="en"/>
              <a:t>2010. Meanwhile in Dresden, the Stephans were taking their new library for a spin.</a:t>
            </a:r>
            <a:endParaRPr/>
          </a:p>
          <a:p>
            <a:pPr indent="0" lvl="0" marL="0" rtl="0" algn="l">
              <a:spcBef>
                <a:spcPts val="0"/>
              </a:spcBef>
              <a:spcAft>
                <a:spcPts val="0"/>
              </a:spcAft>
              <a:buNone/>
            </a:pPr>
            <a:r>
              <a:rPr lang="en"/>
              <a:t>Both were working on image registration problems.</a:t>
            </a:r>
            <a:endParaRPr/>
          </a:p>
          <a:p>
            <a:pPr indent="0" lvl="0" marL="0" rtl="0" algn="l">
              <a:spcBef>
                <a:spcPts val="0"/>
              </a:spcBef>
              <a:spcAft>
                <a:spcPts val="0"/>
              </a:spcAft>
              <a:buNone/>
            </a:pPr>
            <a:r>
              <a:rPr lang="en"/>
              <a:t>Saalfeld, coming from a computer vision background (i.e., me) tackled registration of large serial section EM data.</a:t>
            </a:r>
            <a:endParaRPr/>
          </a:p>
          <a:p>
            <a:pPr indent="0" lvl="0" marL="0" rtl="0" algn="l">
              <a:spcBef>
                <a:spcPts val="0"/>
              </a:spcBef>
              <a:spcAft>
                <a:spcPts val="0"/>
              </a:spcAft>
              <a:buNone/>
            </a:pPr>
            <a:r>
              <a:rPr lang="en"/>
              <a:t>He brought methods that were state-of-the-ort then, like RANSAC and SIFT features into TrakEM2.</a:t>
            </a:r>
            <a:endParaRPr/>
          </a:p>
          <a:p>
            <a:pPr indent="0" lvl="0" marL="0" rtl="0" algn="l">
              <a:spcBef>
                <a:spcPts val="0"/>
              </a:spcBef>
              <a:spcAft>
                <a:spcPts val="0"/>
              </a:spcAft>
              <a:buNone/>
            </a:pPr>
            <a:r>
              <a:rPr lang="en"/>
              <a:t>He started developing the mpicbg library for globally optimizing transformations between point matches.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486cea6142_2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486cea6142_2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[Tobias]</a:t>
            </a:r>
            <a:r>
              <a:rPr lang="en"/>
              <a:t> (2010/06)</a:t>
            </a:r>
            <a:endParaRPr/>
          </a:p>
          <a:p>
            <a:pPr indent="0" lvl="0" marL="0" rtl="0" algn="l">
              <a:spcBef>
                <a:spcPts val="0"/>
              </a:spcBef>
              <a:spcAft>
                <a:spcPts val="0"/>
              </a:spcAft>
              <a:buNone/>
            </a:pPr>
            <a:r>
              <a:rPr lang="en"/>
              <a:t>Stephan Preibisch was working on similar problems, but on lightsheet data.</a:t>
            </a:r>
            <a:endParaRPr/>
          </a:p>
          <a:p>
            <a:pPr indent="0" lvl="0" marL="0" rtl="0" algn="l">
              <a:lnSpc>
                <a:spcPct val="115000"/>
              </a:lnSpc>
              <a:spcBef>
                <a:spcPts val="0"/>
              </a:spcBef>
              <a:spcAft>
                <a:spcPts val="0"/>
              </a:spcAft>
              <a:buNone/>
            </a:pPr>
            <a:r>
              <a:rPr lang="en"/>
              <a:t>Using fluorescent beads as fiducial markers, Stephan and Stephan came up with a descriptor based registration,</a:t>
            </a:r>
            <a:endParaRPr/>
          </a:p>
          <a:p>
            <a:pPr indent="0" lvl="0" marL="0" rtl="0" algn="l">
              <a:lnSpc>
                <a:spcPct val="115000"/>
              </a:lnSpc>
              <a:spcBef>
                <a:spcPts val="0"/>
              </a:spcBef>
              <a:spcAft>
                <a:spcPts val="0"/>
              </a:spcAft>
              <a:buNone/>
            </a:pPr>
            <a:r>
              <a:rPr lang="en"/>
              <a:t>also based on that mpicbg library.</a:t>
            </a:r>
            <a:endParaRPr/>
          </a:p>
          <a:p>
            <a:pPr indent="0" lvl="0" marL="0" rtl="0" algn="l">
              <a:lnSpc>
                <a:spcPct val="115000"/>
              </a:lnSpc>
              <a:spcBef>
                <a:spcPts val="0"/>
              </a:spcBef>
              <a:spcAft>
                <a:spcPts val="0"/>
              </a:spcAft>
              <a:buNone/>
            </a:pPr>
            <a:r>
              <a:rPr lang="en"/>
              <a:t>Preibisch added Multi-view fusion and later deconvolution, and kept evolving the tool, which is named BigStitcher in its latest iteration.</a:t>
            </a:r>
            <a:endParaRPr/>
          </a:p>
          <a:p>
            <a:pPr indent="0" lvl="0" marL="0" rtl="0" algn="l">
              <a:lnSpc>
                <a:spcPct val="115000"/>
              </a:lnSpc>
              <a:spcBef>
                <a:spcPts val="0"/>
              </a:spcBef>
              <a:spcAft>
                <a:spcPts val="0"/>
              </a:spcAft>
              <a:buNone/>
            </a:pPr>
            <a:r>
              <a:rPr lang="en"/>
              <a:t>There will be a talk about it tomorrow.</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486cea6142_2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486cea6142_2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In 2010, there was a third ImageJ conference. This was the first ImageJ conference I attended, to present our work on ImageJDev.</a:t>
            </a:r>
            <a:endParaRPr/>
          </a:p>
          <a:p>
            <a:pPr indent="0" lvl="0" marL="0" rtl="0" algn="l">
              <a:spcBef>
                <a:spcPts val="0"/>
              </a:spcBef>
              <a:spcAft>
                <a:spcPts val="0"/>
              </a:spcAft>
              <a:buNone/>
            </a:pPr>
            <a:r>
              <a:rPr lang="en"/>
              <a:t>ImgLib was also presented here! You probably notice that the number of people attending these conferences is growing.</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486cea6142_2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486cea6142_2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[Tobias] (2011/01)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January 2011 I joined Tomancak lab and immediately went to my first hackathon, which was in Madison, Wisconsin.</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497f48431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497f48431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[Tobias] </a:t>
            </a:r>
            <a:r>
              <a:rPr lang="en"/>
              <a:t>(2011/01)</a:t>
            </a:r>
            <a:endParaRPr/>
          </a:p>
          <a:p>
            <a:pPr indent="0" lvl="0" marL="0" rtl="0" algn="l">
              <a:spcBef>
                <a:spcPts val="0"/>
              </a:spcBef>
              <a:spcAft>
                <a:spcPts val="0"/>
              </a:spcAft>
              <a:buNone/>
            </a:pPr>
            <a:r>
              <a:rPr lang="en"/>
              <a:t>At this hackathon I became part of the imglib team.</a:t>
            </a:r>
            <a:endParaRPr/>
          </a:p>
          <a:p>
            <a:pPr indent="0" lvl="0" marL="0" rtl="0" algn="l">
              <a:spcBef>
                <a:spcPts val="0"/>
              </a:spcBef>
              <a:spcAft>
                <a:spcPts val="0"/>
              </a:spcAft>
              <a:buNone/>
            </a:pPr>
            <a:r>
              <a:rPr lang="en"/>
              <a:t>This slide is here because PAvel thinks it is funny. I don’t know what he’s talking about.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47170b5c7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47170b5c7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OK. </a:t>
            </a:r>
            <a:r>
              <a:rPr lang="en"/>
              <a:t>Our stroll begins i</a:t>
            </a:r>
            <a:r>
              <a:rPr lang="en"/>
              <a:t>n 1997, when Wayne Rasband decided to port his NIH Image program to Java, and ImageJ was born.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goal was not to invent a radical new user interface, but rather to make the program more accessible and cross-platform, via Java’s design goal of “write once, run anywhere.”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you’re curious, check out the 2012 Nature methods paper cited here, which offers many more details on how ImageJ got started.</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4992e7eb97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4992e7eb97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[Tobias] (2011/01)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the Madison hackathon, based on work that Saalfeld had started, we changed large parts of imglib design.</a:t>
            </a:r>
            <a:endParaRPr/>
          </a:p>
          <a:p>
            <a:pPr indent="0" lvl="0" marL="0" rtl="0" algn="l">
              <a:spcBef>
                <a:spcPts val="0"/>
              </a:spcBef>
              <a:spcAft>
                <a:spcPts val="0"/>
              </a:spcAft>
              <a:buNone/>
            </a:pPr>
            <a:r>
              <a:rPr lang="en"/>
              <a:t>ImgLib2 brought better separation of orthogonal concepts</a:t>
            </a:r>
            <a:endParaRPr/>
          </a:p>
          <a:p>
            <a:pPr indent="0" lvl="0" marL="0" rtl="0" algn="l">
              <a:spcBef>
                <a:spcPts val="0"/>
              </a:spcBef>
              <a:spcAft>
                <a:spcPts val="0"/>
              </a:spcAft>
              <a:buNone/>
            </a:pPr>
            <a:r>
              <a:rPr lang="en"/>
              <a:t>The result was a more elegant and powerful imglib, for example enabling virtually interpolated images, and on-the-fly transformations.</a:t>
            </a:r>
            <a:endParaRPr/>
          </a:p>
          <a:p>
            <a:pPr indent="0" lvl="0" marL="0" rtl="0" algn="l">
              <a:spcBef>
                <a:spcPts val="0"/>
              </a:spcBef>
              <a:spcAft>
                <a:spcPts val="0"/>
              </a:spcAft>
              <a:buClr>
                <a:srgbClr val="000000"/>
              </a:buClr>
              <a:buSzPts val="1100"/>
              <a:buFont typeface="Arial"/>
              <a:buNone/>
            </a:pPr>
            <a:r>
              <a:rPr lang="en"/>
              <a:t>Speaking of elegant, ImgLib2 also brought beautiful descriptive names like “RealRandomAccessibleRealInterval”.</a:t>
            </a:r>
            <a:endParaRPr/>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486cea6142_2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486cea6142_2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Speaking of elegant! Meanwhile, in France… the Icy bioimaging project announced its first beta, to much acclaim. Finally, bioimaging could be beautiful!</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486cea6142_2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486cea6142_2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[Christian]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49811fbd81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49811fbd81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[Christian]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486cea6142_2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486cea6142_2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TODO</a:t>
            </a:r>
            <a:endParaRPr/>
          </a:p>
          <a:p>
            <a:pPr indent="0" lvl="0" marL="0" rtl="0" algn="l">
              <a:spcBef>
                <a:spcPts val="0"/>
              </a:spcBef>
              <a:spcAft>
                <a:spcPts val="0"/>
              </a:spcAft>
              <a:buNone/>
            </a:pPr>
            <a:r>
              <a:rPr lang="en"/>
              <a:t>Say “reading and writing images”</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486cea6142_2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486cea6142_2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Finally, in December of 2011, we all came together in Dresden. PAvel invited us all to a big party at MPI-CBG. Fiji, ImageJ2, KNIME, OME and Icy were all in attendance.</a:t>
            </a:r>
            <a:endParaRPr/>
          </a:p>
          <a:p>
            <a:pPr indent="0" lvl="0" marL="0" rtl="0" algn="l">
              <a:spcBef>
                <a:spcPts val="0"/>
              </a:spcBef>
              <a:spcAft>
                <a:spcPts val="0"/>
              </a:spcAft>
              <a:buNone/>
            </a:pPr>
            <a:r>
              <a:rPr lang="en"/>
              <a:t>At this hackathon, the idea of SciJava was born, thanks to discussions between developers of various different softwares.</a:t>
            </a:r>
            <a:endParaRPr/>
          </a:p>
          <a:p>
            <a:pPr indent="0" lvl="0" marL="0" rtl="0" algn="l">
              <a:spcBef>
                <a:spcPts val="0"/>
              </a:spcBef>
              <a:spcAft>
                <a:spcPts val="0"/>
              </a:spcAft>
              <a:buNone/>
            </a:pPr>
            <a:r>
              <a:rPr lang="en"/>
              <a:t>[Christian] This is the first time I met everyone face to face.</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486cea6142_2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486cea6142_2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[Tobias]</a:t>
            </a:r>
            <a:endParaRPr/>
          </a:p>
          <a:p>
            <a:pPr indent="0" lvl="0" marL="0" rtl="0" algn="l">
              <a:spcBef>
                <a:spcPts val="0"/>
              </a:spcBef>
              <a:spcAft>
                <a:spcPts val="0"/>
              </a:spcAft>
              <a:buNone/>
            </a:pPr>
            <a:r>
              <a:rPr lang="en"/>
              <a:t>2012 is a milestone because the whole bioimaging community came together for this Nature Methods special issue.</a:t>
            </a:r>
            <a:endParaRPr/>
          </a:p>
          <a:p>
            <a:pPr indent="0" lvl="0" marL="0" rtl="0" algn="l">
              <a:spcBef>
                <a:spcPts val="0"/>
              </a:spcBef>
              <a:spcAft>
                <a:spcPts val="0"/>
              </a:spcAft>
              <a:buNone/>
            </a:pPr>
            <a:r>
              <a:rPr lang="en"/>
              <a:t>Several packages had articles in this issue, including Icy, BioImageXD and Fiji.</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4992e7eb9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4992e7eb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[Tobias] (2012/05)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in 2012, there was the first BigDataViewer commit.</a:t>
            </a:r>
            <a:endParaRPr/>
          </a:p>
          <a:p>
            <a:pPr indent="0" lvl="0" marL="0" rtl="0" algn="l">
              <a:spcBef>
                <a:spcPts val="0"/>
              </a:spcBef>
              <a:spcAft>
                <a:spcPts val="0"/>
              </a:spcAft>
              <a:buNone/>
            </a:pPr>
            <a:r>
              <a:rPr lang="en"/>
              <a:t>I wanted to do segmentation on Spim Data and I wanted to interactively look at the results.</a:t>
            </a:r>
            <a:endParaRPr/>
          </a:p>
          <a:p>
            <a:pPr indent="0" lvl="0" marL="0" rtl="0" algn="l">
              <a:spcBef>
                <a:spcPts val="0"/>
              </a:spcBef>
              <a:spcAft>
                <a:spcPts val="0"/>
              </a:spcAft>
              <a:buNone/>
            </a:pPr>
            <a:r>
              <a:rPr lang="en"/>
              <a:t>My laptop had 3GB of RAM at the time, but I was determined to make it work.</a:t>
            </a:r>
            <a:endParaRPr/>
          </a:p>
          <a:p>
            <a:pPr indent="0" lvl="0" marL="0" rtl="0" algn="l">
              <a:spcBef>
                <a:spcPts val="0"/>
              </a:spcBef>
              <a:spcAft>
                <a:spcPts val="0"/>
              </a:spcAft>
              <a:buNone/>
            </a:pPr>
            <a:r>
              <a:rPr lang="en"/>
              <a:t>Unfortunately, it got a bit out of hand, and I never got to do those segmentations I wanted to look at.</a:t>
            </a:r>
            <a:endParaRPr/>
          </a:p>
          <a:p>
            <a:pPr indent="0" lvl="0" marL="0" rtl="0" algn="l">
              <a:spcBef>
                <a:spcPts val="0"/>
              </a:spcBef>
              <a:spcAft>
                <a:spcPts val="0"/>
              </a:spcAft>
              <a:buNone/>
            </a:pPr>
            <a:r>
              <a:rPr lang="en"/>
              <a:t>Much of it was iterations on prototypes by Stephan Saalfeld. For example the iconic wireframe overview in the top-left corner.</a:t>
            </a:r>
            <a:endParaRPr/>
          </a:p>
          <a:p>
            <a:pPr indent="0" lvl="0" marL="0" rtl="0" algn="l">
              <a:spcBef>
                <a:spcPts val="0"/>
              </a:spcBef>
              <a:spcAft>
                <a:spcPts val="0"/>
              </a:spcAft>
              <a:buNone/>
            </a:pPr>
            <a:r>
              <a:rPr lang="en"/>
              <a:t>Stephan Preibisch integrated BDV in his lightsheet tools, which made the viewer and format really take off.</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486cea6142_2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486cea6142_2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The fourth ImageJ conference! And the last one in Luxembourg. It marked the first appearance of KNIME Image Processing at an ImageJ conference.</a:t>
            </a:r>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499b7888a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499b7888a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[Tobias] (2013/03)</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1st MaMuT commit</a:t>
            </a:r>
            <a:endParaRPr/>
          </a:p>
          <a:p>
            <a:pPr indent="0" lvl="0" marL="0" rtl="0" algn="l">
              <a:spcBef>
                <a:spcPts val="0"/>
              </a:spcBef>
              <a:spcAft>
                <a:spcPts val="0"/>
              </a:spcAft>
              <a:buNone/>
            </a:pPr>
            <a:r>
              <a:rPr lang="en"/>
              <a:t>Tassos in PAvels lab, SPIM recording of Parhyale embryogenesis</a:t>
            </a:r>
            <a:endParaRPr/>
          </a:p>
          <a:p>
            <a:pPr indent="0" lvl="0" marL="0" rtl="0" algn="l">
              <a:spcBef>
                <a:spcPts val="0"/>
              </a:spcBef>
              <a:spcAft>
                <a:spcPts val="0"/>
              </a:spcAft>
              <a:buNone/>
            </a:pPr>
            <a:r>
              <a:rPr lang="en"/>
              <a:t>Wanted to track the data. Simi BioCell couldn’t deal with multiview.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Convergence of two projects.</a:t>
            </a:r>
            <a:endParaRPr/>
          </a:p>
          <a:p>
            <a:pPr indent="0" lvl="0" marL="0" rtl="0" algn="l">
              <a:spcBef>
                <a:spcPts val="0"/>
              </a:spcBef>
              <a:spcAft>
                <a:spcPts val="0"/>
              </a:spcAft>
              <a:buNone/>
            </a:pPr>
            <a:r>
              <a:rPr lang="en"/>
              <a:t>JYT wanted to adapt TrackMate.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486cea6142_2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486cea6142_2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a:t>
            </a:r>
            <a:r>
              <a:rPr lang="en"/>
              <a:t>My involvement with this community began a few years later in late 2001, when I joined </a:t>
            </a:r>
            <a:r>
              <a:rPr lang="en"/>
              <a:t>the Eliceiri group</a:t>
            </a:r>
            <a:r>
              <a:rPr lang="en"/>
              <a:t> at the University of Wisconsin-Madison —also known as the Laboratory for Optical and Computational Instrumentation, or LOCI. We are a biophotonics lab in the Cell &amp; Molecular Biology department. We build light microscopes; we use them for scientific imaging; and we write software for working with those images.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486cea6142_2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486cea6142_2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Over the years, LOCI has invested effort in combining ImageJ with OME servers, as seen by the old screenshot here.</a:t>
            </a:r>
            <a:endParaRPr/>
          </a:p>
          <a:p>
            <a:pPr indent="0" lvl="0" marL="0" rtl="0" algn="l">
              <a:spcBef>
                <a:spcPts val="0"/>
              </a:spcBef>
              <a:spcAft>
                <a:spcPts val="0"/>
              </a:spcAft>
              <a:buNone/>
            </a:pPr>
            <a:r>
              <a:rPr lang="en"/>
              <a:t>In 2013, we began work on the current mechanism for linking ImageJ with an OMERO server. It can upload and download images, regions of interest and tables between OMERO and ImageJ. It</a:t>
            </a:r>
            <a:r>
              <a:rPr lang="en"/>
              <a:t> you can run ImageJ scripts in the OMERO server side. This library is also what KNIME uses in its OMERO nodes—a nice illustration of our communities joining forces.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case you are curious: the current ImageJ-OMERO integration is much more awesome than what we had with VisBio plus OME in 2006!</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486cea6142_2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486cea6142_2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[Christian]</a:t>
            </a:r>
            <a:endParaRPr/>
          </a:p>
          <a:p>
            <a:pPr indent="0" lvl="0" marL="0" rtl="0" algn="l">
              <a:spcBef>
                <a:spcPts val="0"/>
              </a:spcBef>
              <a:spcAft>
                <a:spcPts val="0"/>
              </a:spcAft>
              <a:buNone/>
            </a:pPr>
            <a:r>
              <a:rPr lang="en"/>
              <a:t>A shared library for image processing algorithms, usable from KNIME Image Processing, ImageJ, and others.</a:t>
            </a:r>
            <a:endParaRPr/>
          </a:p>
          <a:p>
            <a:pPr indent="-298450" lvl="0" marL="457200" rtl="0" algn="l">
              <a:spcBef>
                <a:spcPts val="0"/>
              </a:spcBef>
              <a:spcAft>
                <a:spcPts val="0"/>
              </a:spcAft>
              <a:buSzPts val="1100"/>
              <a:buChar char="●"/>
            </a:pPr>
            <a:r>
              <a:rPr lang="en"/>
              <a:t>Add graphic. Make image smaller?</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486cea6142_2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486cea6142_2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In late 2014, the code of Fiji had grown quite large. So we split it into pieces, to make it easier to manage and extend.</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486cea6142_2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486cea6142_2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[Tobias] (2014/05)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1st Mastodon commit</a:t>
            </a:r>
            <a:endParaRPr/>
          </a:p>
          <a:p>
            <a:pPr indent="0" lvl="0" marL="0" rtl="0" algn="l">
              <a:spcBef>
                <a:spcPts val="0"/>
              </a:spcBef>
              <a:spcAft>
                <a:spcPts val="0"/>
              </a:spcAft>
              <a:buNone/>
            </a:pPr>
            <a:r>
              <a:rPr lang="en"/>
              <a:t>MaMuT didn’t deal well with millions of annotation created by automatic tracking</a:t>
            </a:r>
            <a:endParaRPr/>
          </a:p>
          <a:p>
            <a:pPr indent="0" lvl="0" marL="0" rtl="0" algn="l">
              <a:spcBef>
                <a:spcPts val="0"/>
              </a:spcBef>
              <a:spcAft>
                <a:spcPts val="0"/>
              </a:spcAft>
              <a:buNone/>
            </a:pPr>
            <a:r>
              <a:rPr lang="en"/>
              <a:t>→ rewrite of trackmate core</a:t>
            </a:r>
            <a:endParaRPr/>
          </a:p>
          <a:p>
            <a:pPr indent="0" lvl="0" marL="0" rtl="0" algn="l">
              <a:spcBef>
                <a:spcPts val="0"/>
              </a:spcBef>
              <a:spcAft>
                <a:spcPts val="0"/>
              </a:spcAft>
              <a:buNone/>
            </a:pPr>
            <a:r>
              <a:rPr lang="en"/>
              <a:t>Represent tracking graphs by: Proxy objects on primitive arrays, interfaces, …, similar ideas as imglib2.</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46307346b7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46307346b7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[Tobias]</a:t>
            </a:r>
            <a:r>
              <a:rPr lang="en"/>
              <a:t> (2014/05)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Things don’t always go as planned…</a:t>
            </a:r>
            <a:endParaRPr/>
          </a:p>
          <a:p>
            <a:pPr indent="0" lvl="0" marL="0" rtl="0" algn="l">
              <a:spcBef>
                <a:spcPts val="0"/>
              </a:spcBef>
              <a:spcAft>
                <a:spcPts val="0"/>
              </a:spcAft>
              <a:buNone/>
            </a:pPr>
            <a:r>
              <a:rPr lang="en"/>
              <a:t>Mid 2017 seemed ridiculously far in the future.</a:t>
            </a:r>
            <a:endParaRPr/>
          </a:p>
          <a:p>
            <a:pPr indent="0" lvl="0" marL="0" rtl="0" algn="l">
              <a:spcBef>
                <a:spcPts val="0"/>
              </a:spcBef>
              <a:spcAft>
                <a:spcPts val="0"/>
              </a:spcAft>
              <a:buNone/>
            </a:pPr>
            <a:r>
              <a:rPr lang="en"/>
              <a:t>(Curtis: I also remember seeing this in 2015, and thinking: “mid 2017? Ha, how ridiculously far in the future.”)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486cea6142_2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486cea6142_2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For the next year, we worked hard on stabilizing ImageJ2. In late 2014, we completed the transition to making Fiji fully built on ImageJ2. After this point, when you launch Fiji, it is launching ImageJ2, with a backwards compatibility layer for the ImageJ1 functionality.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Shortly after we completed this work, Johannes Schindelin, who had been working in Madison since fall of 2011, returned to MPI-CBG.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those of you who love the “Compile and Run” command: this is probably when it stopped working.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486cea6142_2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486cea6142_2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[Christian]</a:t>
            </a:r>
            <a:endParaRPr/>
          </a:p>
          <a:p>
            <a:pPr indent="0" lvl="0" marL="0" rtl="0" algn="l">
              <a:spcBef>
                <a:spcPts val="0"/>
              </a:spcBef>
              <a:spcAft>
                <a:spcPts val="0"/>
              </a:spcAft>
              <a:buNone/>
            </a:pPr>
            <a:r>
              <a:rPr lang="en"/>
              <a:t>Florian Jug’s first hackathon.</a:t>
            </a:r>
            <a:endParaRPr/>
          </a:p>
          <a:p>
            <a:pPr indent="0" lvl="0" marL="0" rtl="0" algn="l">
              <a:spcBef>
                <a:spcPts val="0"/>
              </a:spcBef>
              <a:spcAft>
                <a:spcPts val="0"/>
              </a:spcAft>
              <a:buNone/>
            </a:pPr>
            <a:r>
              <a:rPr lang="en"/>
              <a:t>And great swag.</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462b7c229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462b7c229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[Christian]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4628b6edbf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4628b6edbf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CTR TODO - And then there was yet another mini-hackathon at Janelia in July, to work on SCIFIO.</a:t>
            </a:r>
            <a:endParaRPr/>
          </a:p>
          <a:p>
            <a:pPr indent="0" lvl="0" marL="0" rtl="0" algn="l">
              <a:spcBef>
                <a:spcPts val="0"/>
              </a:spcBef>
              <a:spcAft>
                <a:spcPts val="0"/>
              </a:spcAft>
              <a:buNone/>
            </a:pPr>
            <a:r>
              <a:rPr lang="en"/>
              <a:t>Stephan forced Curtis to write the “melting-pot” script and it has been very effective at catching issues.</a:t>
            </a:r>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486cea6142_2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486cea6142_2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TODO</a:t>
            </a:r>
            <a:endParaRPr/>
          </a:p>
          <a:p>
            <a:pPr indent="0" lvl="0" marL="0" rtl="0" algn="l">
              <a:spcBef>
                <a:spcPts val="0"/>
              </a:spcBef>
              <a:spcAft>
                <a:spcPts val="0"/>
              </a:spcAft>
              <a:buNone/>
            </a:pPr>
            <a:r>
              <a:rPr lang="en"/>
              <a:t>This is the first time that a domain got direct funding.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4628b6edbf_4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4628b6edbf_4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a:t>
            </a:r>
            <a:r>
              <a:rPr lang="en"/>
              <a:t>The tool I was brought on</a:t>
            </a:r>
            <a:r>
              <a:rPr lang="en"/>
              <a:t> to develop was a multidimensional biological visualization tool called VisBio. It was built on a powerful Java library called VisAD that I had helped to develop. By 2005, VisBio had an N-dimensional data engine; fully customizable color lookup tables...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486cea6142_2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486cea6142_2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The fifth ImageJ conference in 2015 was organized and hosted in Madison, Wisconsin by LOCI. There was a “Learnathon” afterward, to show developers the new ImageJ and SciJava APIs, and a hackathon with exciting new developments. The ImageJ Discourse forum, which later morphed into the Image.sc Forum, was launched at this time, too.</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486cea6142_2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486cea6142_2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TODO</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486cea6142_2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486cea6142_2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[Christian] (2016/04)</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2016, NEUBIAS was funded. NEUBIAS means “Network of Bioimage Analysts in Europe.” NEUBIAS now allows us to train a lot of people in bioimage analysis tools.</a:t>
            </a:r>
            <a:endParaRPr/>
          </a:p>
          <a:p>
            <a:pPr indent="0" lvl="0" marL="0" rtl="0" algn="l">
              <a:spcBef>
                <a:spcPts val="0"/>
              </a:spcBef>
              <a:spcAft>
                <a:spcPts val="0"/>
              </a:spcAft>
              <a:buClr>
                <a:srgbClr val="000000"/>
              </a:buClr>
              <a:buSzPts val="1100"/>
              <a:buFont typeface="Arial"/>
              <a:buNone/>
            </a:pPr>
            <a:r>
              <a:rPr lang="en"/>
              <a:t>If you want to learn more about that, listen to the talk of Julien tomorrow at 5pm.</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486cea6142_2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486cea6142_2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[Christian]</a:t>
            </a:r>
            <a:endParaRPr/>
          </a:p>
          <a:p>
            <a:pPr indent="-298450" lvl="0" marL="457200" rtl="0" algn="l">
              <a:lnSpc>
                <a:spcPct val="115000"/>
              </a:lnSpc>
              <a:spcBef>
                <a:spcPts val="0"/>
              </a:spcBef>
              <a:spcAft>
                <a:spcPts val="0"/>
              </a:spcAft>
              <a:buSzPts val="1100"/>
              <a:buChar char="●"/>
            </a:pPr>
            <a:r>
              <a:rPr lang="en"/>
              <a:t>Christian “Space Tree” Dietz, Tobi “Meta” Pietzsch, …</a:t>
            </a:r>
            <a:endParaRPr/>
          </a:p>
          <a:p>
            <a:pPr indent="-298450" lvl="0" marL="457200" rtl="0" algn="l">
              <a:lnSpc>
                <a:spcPct val="115000"/>
              </a:lnSpc>
              <a:spcBef>
                <a:spcPts val="0"/>
              </a:spcBef>
              <a:spcAft>
                <a:spcPts val="0"/>
              </a:spcAft>
              <a:buSzPts val="1100"/>
              <a:buChar char="●"/>
            </a:pPr>
            <a:r>
              <a:rPr lang="en"/>
              <a:t>Going crazy from too many hackathons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486cea6142_2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486cea6142_2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In 2016, Leon Yang and Curtis Rueden of LOCI developed the ImageJ Server as a potential solution for integrating CellProfiler and ImageJ. The previous integration mechanism, developed as part of the ImageJDev funding, was difficult to maintain, so the CellProfiler team dropped ImageJ support with the 3.0 release.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ImageJ Server is not a tool for end users. It is way for other programs to integrate with ImageJ. Programmers can write code to communicate with ImageJ in a broad array of situations.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4893224b95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4893224b95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For example, the IT4Innovations national supercomputing center in the Czech Republic is using the ImageJ Server to drive parallelization of Fiji on a cluster, with the goal of executing ImageJ macros and scripts easily on a cluster computing infrastructure. This is another recently funded effort from the Czech ministry of education, supporting 4 developers for 4 years. There is an upcoming Fiji hackathon in Ostrava this January focusing on this goal of parallelization.</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486cea6142_2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486cea6142_2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[Tobias] (2016/12)</a:t>
            </a:r>
            <a:endParaRPr/>
          </a:p>
          <a:p>
            <a:pPr indent="0" lvl="0" marL="0" rtl="0" algn="l">
              <a:spcBef>
                <a:spcPts val="0"/>
              </a:spcBef>
              <a:spcAft>
                <a:spcPts val="0"/>
              </a:spcAft>
              <a:buNone/>
            </a:pPr>
            <a:r>
              <a:rPr lang="en"/>
              <a:t>Another recently funded effort is the DAIS.</a:t>
            </a:r>
            <a:endParaRPr/>
          </a:p>
          <a:p>
            <a:pPr indent="0" lvl="0" marL="0" rtl="0" algn="l">
              <a:spcBef>
                <a:spcPts val="0"/>
              </a:spcBef>
              <a:spcAft>
                <a:spcPts val="0"/>
              </a:spcAft>
              <a:buNone/>
            </a:pPr>
            <a:r>
              <a:rPr lang="en"/>
              <a:t>With support from</a:t>
            </a:r>
            <a:r>
              <a:rPr lang="en"/>
              <a:t> KNIME, Fiji became part of de.NBI, the German Network for Bioinformatics Infrastructure.</a:t>
            </a:r>
            <a:endParaRPr/>
          </a:p>
          <a:p>
            <a:pPr indent="0" lvl="0" marL="0" rtl="0" algn="l">
              <a:spcBef>
                <a:spcPts val="0"/>
              </a:spcBef>
              <a:spcAft>
                <a:spcPts val="0"/>
              </a:spcAft>
              <a:buNone/>
            </a:pPr>
            <a:r>
              <a:rPr lang="en"/>
              <a:t>Being an infrastructure project, de.NBI is focused on support, documentation, community-building, and education.</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4992e7eb97_8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4992e7eb97_8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[Tobias]</a:t>
            </a:r>
            <a:endParaRPr/>
          </a:p>
          <a:p>
            <a:pPr indent="0" lvl="0" marL="0" rtl="0" algn="l">
              <a:spcBef>
                <a:spcPts val="0"/>
              </a:spcBef>
              <a:spcAft>
                <a:spcPts val="0"/>
              </a:spcAft>
              <a:buNone/>
            </a:pPr>
            <a:r>
              <a:rPr lang="en"/>
              <a:t>The DAIS funding allowed us to establish annual Hackathons, usually taking place in Dresden in December.</a:t>
            </a:r>
            <a:endParaRPr/>
          </a:p>
          <a:p>
            <a:pPr indent="0" lvl="0" marL="0" rtl="0" algn="l">
              <a:spcBef>
                <a:spcPts val="0"/>
              </a:spcBef>
              <a:spcAft>
                <a:spcPts val="0"/>
              </a:spcAft>
              <a:buNone/>
            </a:pPr>
            <a:r>
              <a:rPr lang="en"/>
              <a:t>In the summer, we established annual Learnathons.</a:t>
            </a:r>
            <a:endParaRPr/>
          </a:p>
          <a:p>
            <a:pPr indent="0" lvl="0" marL="0" rtl="0" algn="l">
              <a:spcBef>
                <a:spcPts val="0"/>
              </a:spcBef>
              <a:spcAft>
                <a:spcPts val="0"/>
              </a:spcAft>
              <a:buClr>
                <a:srgbClr val="000000"/>
              </a:buClr>
              <a:buSzPts val="1100"/>
              <a:buFont typeface="Arial"/>
              <a:buNone/>
            </a:pPr>
            <a:r>
              <a:rPr lang="en"/>
              <a:t>During the learnathons we try to attract new developers to our ecosystem, teaching them about ImgLib2, ImageJ2, KNIME, and so on.</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486cea6142_2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486cea6142_2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[Tobias] (2017/01-03)</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early 2017, I was a visitor in Saalfeld lab in Janelia for 3 months.</a:t>
            </a:r>
            <a:endParaRPr/>
          </a:p>
          <a:p>
            <a:pPr indent="0" lvl="0" marL="0" rtl="0" algn="l">
              <a:spcBef>
                <a:spcPts val="0"/>
              </a:spcBef>
              <a:spcAft>
                <a:spcPts val="0"/>
              </a:spcAft>
              <a:buNone/>
            </a:pPr>
            <a:r>
              <a:rPr lang="en"/>
              <a:t>The first project I took on was generalizing the BDV caches and integrating them into imglib2.</a:t>
            </a:r>
            <a:endParaRPr/>
          </a:p>
          <a:p>
            <a:pPr indent="0" lvl="0" marL="0" rtl="0" algn="l">
              <a:spcBef>
                <a:spcPts val="0"/>
              </a:spcBef>
              <a:spcAft>
                <a:spcPts val="0"/>
              </a:spcAft>
              <a:buNone/>
            </a:pPr>
            <a:r>
              <a:rPr lang="en"/>
              <a:t>Part of this was making cached images writable, which was not possible in BDV.</a:t>
            </a:r>
            <a:endParaRPr/>
          </a:p>
          <a:p>
            <a:pPr indent="0" lvl="0" marL="0" rtl="0" algn="l">
              <a:spcBef>
                <a:spcPts val="0"/>
              </a:spcBef>
              <a:spcAft>
                <a:spcPts val="0"/>
              </a:spcAft>
              <a:buNone/>
            </a:pPr>
            <a:r>
              <a:rPr lang="en"/>
              <a:t>This project was supposed to take 2 weeks or so, but ended up occupying full 3 months.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has become a super-important part of imglib2.</a:t>
            </a:r>
            <a:endParaRPr/>
          </a:p>
          <a:p>
            <a:pPr indent="0" lvl="0" marL="0" rtl="0" algn="l">
              <a:spcBef>
                <a:spcPts val="0"/>
              </a:spcBef>
              <a:spcAft>
                <a:spcPts val="0"/>
              </a:spcAft>
              <a:buNone/>
            </a:pPr>
            <a:r>
              <a:rPr lang="en"/>
              <a:t>Today every algorithm based on imglib2 can operate on terabyte-sized images as if they would fit in your memory.</a:t>
            </a:r>
            <a:endParaRPr/>
          </a:p>
          <a:p>
            <a:pPr indent="0" lvl="0" marL="0" rtl="0" algn="l">
              <a:spcBef>
                <a:spcPts val="0"/>
              </a:spcBef>
              <a:spcAft>
                <a:spcPts val="0"/>
              </a:spcAft>
              <a:buNone/>
            </a:pPr>
            <a:r>
              <a:rPr lang="en"/>
              <a:t>As a silly example, here you can see me interactively painting into a virtual 4PB image.</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486cea6142_2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486cea6142_2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[Tobias]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4893224b95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4893224b95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a:t>
            </a:r>
            <a:r>
              <a:rPr lang="en"/>
              <a:t>...3D volume rendering; perspective and parallel projection of multi-slice data; arbitrary slicing of that data; and support for several kinds of annotation overlays including lines, points, text, ovals, rectangles and arrows.</a:t>
            </a:r>
            <a:endParaRPr/>
          </a:p>
          <a:p>
            <a:pPr indent="0" lvl="0" marL="0" rtl="0" algn="l">
              <a:spcBef>
                <a:spcPts val="0"/>
              </a:spcBef>
              <a:spcAft>
                <a:spcPts val="0"/>
              </a:spcAft>
              <a:buNone/>
            </a:pPr>
            <a:r>
              <a:rPr lang="en"/>
              <a:t>Maybe this sounds familiar to some people? :-)</a:t>
            </a:r>
            <a:endParaRPr/>
          </a:p>
          <a:p>
            <a:pPr indent="0" lvl="0" marL="0" rtl="0" algn="l">
              <a:spcBef>
                <a:spcPts val="0"/>
              </a:spcBef>
              <a:spcAft>
                <a:spcPts val="0"/>
              </a:spcAft>
              <a:buNone/>
            </a:pPr>
            <a:r>
              <a:rPr lang="en"/>
              <a:t>We eventually added some integration with ImageJ, too, so you could pass images back and forth between ImageJ and VisBIo.</a:t>
            </a:r>
            <a:endParaRPr/>
          </a:p>
          <a:p>
            <a:pPr indent="0" lvl="0" marL="0" rtl="0" algn="l">
              <a:spcBef>
                <a:spcPts val="0"/>
              </a:spcBef>
              <a:spcAft>
                <a:spcPts val="0"/>
              </a:spcAft>
              <a:buNone/>
            </a:pPr>
            <a:r>
              <a:rPr lang="en"/>
              <a:t>But we were still reinventing the wheel...</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486cea6142_2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486cea6142_2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a:t>
            </a:r>
            <a:r>
              <a:rPr lang="en"/>
              <a:t>Hadrien Mary, a postdoc at McGill University, </a:t>
            </a:r>
            <a:r>
              <a:rPr lang="en"/>
              <a:t>was interested in making ImageJ more accessible from Jupyter Notebook, a powerful environment for interactive computing commonly used with PyData libraries (NumPy, ScyPy, scikit-image, etc.). Java historically did not work in Jupyter Notebook, but fortunately a new project called BeakerX had now made it possible. Soon we had working BeakerX-based notebooks that ran ImageJ in the background, offering full access to the power of the ImageJ2 API. The only problem was that because the notebooks were Java-based rather than Python-based, these notebooks could not make use of PyData libraries.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486cea6142_2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486cea6142_2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Meanwhile, at Janelia Research Campus, Philipp Hanslovsky of Stephan Saalfeld’s group also wanted to bring the Java and Python worlds closer together. He created a bridge between ImgLib2 and NumPy that wrapped NumPy images in-place using shared memory. With ImgLyb, you can work in Python with the PyData stack, wrap the images to Java without copying pixels, then process the images using ImgLib2-based algorithms.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4893224b95_1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4893224b95_1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By the end of 2018, Philipp and I had developed a stack of Python libraries built on these ideas allowing Python to download ImageJ or Fiji on demand, wrap all the Java functionality into Python, and freely mix and match PyData- and ImageJ-based algorithms. If you want to learn more, visit the URL shown here, or come to my Jupyter Notebook workshop tomorrow.</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486cea6142_2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486cea6142_2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Another relatively new development from 2017 is ImageJ-TensorFlow, a library for executing trained TensorFlow models in ImageJ. The project that drove the development of this library was a partnership with the </a:t>
            </a:r>
            <a:r>
              <a:rPr lang="en"/>
              <a:t>Google Accelerated Science team</a:t>
            </a:r>
            <a:r>
              <a:rPr lang="en"/>
              <a:t>, who had recently developed a method for training TensorFlow models that could classify microscope image focus quality. They wanted to make this mechanism accessible from both ImageJ and CellProfiler. Soon, ImageJ-TensorFlow was in use at MPI-CBG as well...</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486cea6142_2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486cea6142_2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a:t>Tobias</a:t>
            </a:r>
            <a:r>
              <a:rPr lang="en"/>
              <a: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499b7888a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499b7888aa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April this year, Kyle Harrington organized a hackathon in Moscow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33a42eab53_5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33a42eab53_5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 Idaho</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499b7888aa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499b7888a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topic of the hackathon was 3D visualization.</a:t>
            </a:r>
            <a:endParaRPr/>
          </a:p>
          <a:p>
            <a:pPr indent="0" lvl="0" marL="0" rtl="0" algn="l">
              <a:spcBef>
                <a:spcPts val="0"/>
              </a:spcBef>
              <a:spcAft>
                <a:spcPts val="0"/>
              </a:spcAft>
              <a:buNone/>
            </a:pPr>
            <a:r>
              <a:rPr lang="en"/>
              <a:t>SciView,  Kyle’s project is intented as a replacement for the ImageJ 3D Viewer.</a:t>
            </a:r>
            <a:endParaRPr/>
          </a:p>
          <a:p>
            <a:pPr indent="0" lvl="0" marL="0" rtl="0" algn="l">
              <a:spcBef>
                <a:spcPts val="0"/>
              </a:spcBef>
              <a:spcAft>
                <a:spcPts val="0"/>
              </a:spcAft>
              <a:buNone/>
            </a:pPr>
            <a:r>
              <a:rPr lang="en"/>
              <a:t>SciView is based on scenery, by Ulrik Günther, which is a new 3D rendering library</a:t>
            </a:r>
            <a:endParaRPr/>
          </a:p>
          <a:p>
            <a:pPr indent="-298450" lvl="0" marL="457200" rtl="0" algn="l">
              <a:spcBef>
                <a:spcPts val="0"/>
              </a:spcBef>
              <a:spcAft>
                <a:spcPts val="0"/>
              </a:spcAft>
              <a:buSzPts val="1100"/>
              <a:buChar char="●"/>
            </a:pPr>
            <a:r>
              <a:rPr lang="en"/>
              <a:t>It has Vulkan &amp; OpenGL backenda.</a:t>
            </a:r>
            <a:endParaRPr/>
          </a:p>
          <a:p>
            <a:pPr indent="-298450" lvl="0" marL="457200" rtl="0" algn="l">
              <a:spcBef>
                <a:spcPts val="0"/>
              </a:spcBef>
              <a:spcAft>
                <a:spcPts val="0"/>
              </a:spcAft>
              <a:buSzPts val="1100"/>
              <a:buChar char="●"/>
            </a:pPr>
            <a:r>
              <a:rPr lang="en"/>
              <a:t>It supports the major platforms, and it supports virtual reality headsets and so on.</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499b7888aa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499b7888aa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started developing BigVolumeViewer at this hackathon,</a:t>
            </a:r>
            <a:endParaRPr/>
          </a:p>
          <a:p>
            <a:pPr indent="0" lvl="0" marL="0" rtl="0" algn="l">
              <a:spcBef>
                <a:spcPts val="0"/>
              </a:spcBef>
              <a:spcAft>
                <a:spcPts val="0"/>
              </a:spcAft>
              <a:buNone/>
            </a:pPr>
            <a:r>
              <a:rPr lang="en"/>
              <a:t>which is about volume rendering BigDataViewer dataset,</a:t>
            </a:r>
            <a:endParaRPr/>
          </a:p>
          <a:p>
            <a:pPr indent="0" lvl="0" marL="0" rtl="0" algn="l">
              <a:spcBef>
                <a:spcPts val="0"/>
              </a:spcBef>
              <a:spcAft>
                <a:spcPts val="0"/>
              </a:spcAft>
              <a:buNone/>
            </a:pPr>
            <a:r>
              <a:rPr lang="en"/>
              <a:t>that is datasets that do not fit in your GPU memory.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you see it integrated in the Mastodon tracking tool, which I will talk about tomorrow.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Thanks to Ulrik, it has been integrated into scenery, more or less today.</a:t>
            </a:r>
            <a:endParaRPr/>
          </a:p>
          <a:p>
            <a:pPr indent="0" lvl="0" marL="0" rtl="0" algn="l">
              <a:spcBef>
                <a:spcPts val="0"/>
              </a:spcBef>
              <a:spcAft>
                <a:spcPts val="0"/>
              </a:spcAft>
              <a:buNone/>
            </a:pPr>
            <a:r>
              <a:rPr lang="en"/>
              <a:t>And it should be integrated into SciView soon.</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486cea6142_2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5" name="Google Shape;935;g486cea6142_2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In May I attended a hackathon at the </a:t>
            </a:r>
            <a:r>
              <a:rPr lang="en"/>
              <a:t>Chan Zuckerberg Biohub in San Francisco. There are a whole class of software tools targeting the web, such as several cell atlas projects. We started exploring how the communicate could bridge the gulf between web development technologies and more traditional desktop-oriented approaches.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486cea6142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486cea6142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a:t>
            </a:r>
            <a:r>
              <a:rPr lang="en"/>
              <a:t>Meanwhile, in Anne Carpenter’s group at the Broad Institute, Ray Jones was developing the first version of CellProfiler in MATLAB. Years later, for CellProfiler 2.0, the project switched to Python.</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486cea6142_2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486cea6142_2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[Tobias] (2018/06)</a:t>
            </a:r>
            <a:endParaRPr/>
          </a:p>
          <a:p>
            <a:pPr indent="0" lvl="0" marL="0" rtl="0" algn="l">
              <a:spcBef>
                <a:spcPts val="0"/>
              </a:spcBef>
              <a:spcAft>
                <a:spcPts val="0"/>
              </a:spcAft>
              <a:buNone/>
            </a:pPr>
            <a:r>
              <a:rPr lang="en"/>
              <a:t>2018 is also the year where we finally got funding for Fiji development.</a:t>
            </a:r>
            <a:endParaRPr/>
          </a:p>
          <a:p>
            <a:pPr indent="0" lvl="0" marL="0" rtl="0" algn="l">
              <a:lnSpc>
                <a:spcPct val="115000"/>
              </a:lnSpc>
              <a:spcBef>
                <a:spcPts val="0"/>
              </a:spcBef>
              <a:spcAft>
                <a:spcPts val="0"/>
              </a:spcAft>
              <a:buNone/>
            </a:pPr>
            <a:r>
              <a:rPr lang="en"/>
              <a:t>Fiji succeeded in the Software Sustainability call by DFG, which gave us funding for two developers/maintainers.</a:t>
            </a:r>
            <a:endParaRPr/>
          </a:p>
          <a:p>
            <a:pPr indent="0" lvl="0" marL="0" rtl="0" algn="l">
              <a:lnSpc>
                <a:spcPct val="115000"/>
              </a:lnSpc>
              <a:spcBef>
                <a:spcPts val="0"/>
              </a:spcBef>
              <a:spcAft>
                <a:spcPts val="0"/>
              </a:spcAft>
              <a:buNone/>
            </a:pPr>
            <a:r>
              <a:rPr lang="en"/>
              <a:t>We will finally be able to help Curtis with the insane maintenance and devops workload.</a:t>
            </a:r>
            <a:endParaRPr/>
          </a:p>
          <a:p>
            <a:pPr indent="0" lvl="0" marL="0" rtl="0" algn="l">
              <a:lnSpc>
                <a:spcPct val="115000"/>
              </a:lnSpc>
              <a:spcBef>
                <a:spcPts val="0"/>
              </a:spcBef>
              <a:spcAft>
                <a:spcPts val="0"/>
              </a:spcAft>
              <a:buNone/>
            </a:pPr>
            <a:r>
              <a:rPr lang="en"/>
              <a:t>So it definitely looks like things are moving.</a:t>
            </a:r>
            <a:endParaRPr/>
          </a:p>
          <a:p>
            <a:pPr indent="0" lvl="0" marL="0" rtl="0" algn="l">
              <a:lnSpc>
                <a:spcPct val="115000"/>
              </a:lnSpc>
              <a:spcBef>
                <a:spcPts val="0"/>
              </a:spcBef>
              <a:spcAft>
                <a:spcPts val="0"/>
              </a:spcAft>
              <a:buClr>
                <a:srgbClr val="000000"/>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486cea6142_2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486cea6142_2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At the some point in 2017, the idea arose to generalize the ImageJ Forum beyond only ImageJ, so that it could serve as a hub for the bioimage analysis community and beyond. LOCI partnered with the Broad Institute</a:t>
            </a:r>
            <a:r>
              <a:rPr lang="en"/>
              <a:t> once again</a:t>
            </a:r>
            <a:r>
              <a:rPr lang="en"/>
              <a:t>, to combine the CellProfiler and ImageJ forums into a single entity dubbed the Image.sc Forum. There were some technical delays in achieving a clean merge, but with the help of </a:t>
            </a:r>
            <a:r>
              <a:rPr lang="en"/>
              <a:t>Civilized Discourse Construction Kit, Inc., the company behind the Discourse forum software, the project finally launched in August of this year.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result of this effort is that today, we have one joint place </a:t>
            </a:r>
            <a:r>
              <a:rPr lang="en"/>
              <a:t>where</a:t>
            </a:r>
            <a:r>
              <a:rPr lang="en"/>
              <a:t>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486cea6142_2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486cea6142_2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[Tobias]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2018/09/27 Fiji paper reaches 10k citations</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486cea6142_2_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486cea6142_2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[Florian]</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486cea6142_2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486cea6142_2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[Christian]</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486cea6142_2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8" name="Google Shape;1028;g486cea6142_2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TODO</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4841d54af9_2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4841d54af9_2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486cea6142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486cea6142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B</a:t>
            </a:r>
            <a:r>
              <a:rPr lang="en"/>
              <a:t>y 2005, ImageJ’s flexible plugin architecture had resulted in a lot of plugins written by the community. It was starting to be more complicated just keeping track of all the plugins you might want to have installed, as well as how to use them to accomplish various tasks. A researcher named Tony Collins created an “ImageJ for microscopy” manual as a web site. The site offered a download of ImageJ plus useful plugins described in the manual, first distributed under the name of WCIF ImageJ, and later rebranded as MBF ImageJ.</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plugin collection helped to serve as the inspiration for more ambitious efforts soon to come.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486cea6142_2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486cea6142_2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[Curtis] </a:t>
            </a:r>
            <a:r>
              <a:rPr lang="en"/>
              <a:t>Back at LOCI, we were busy implementing file format readers for microscopy image data, so that VisBio could open it. We were emailing microscope vendors asking for specifications and sample data. It was a lot of work, and we did not want everyone writing a software package in this field to go through this same effort again and again. So we decided to create Bio-Formats, a shared Java library for reading and writing image file formats in the life sciences. In 2006 we announced the first version of the Bio-Formats plugins for ImageJ.</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5.jpg"/><Relationship Id="rId4" Type="http://schemas.openxmlformats.org/officeDocument/2006/relationships/image" Target="../media/image65.png"/><Relationship Id="rId5" Type="http://schemas.openxmlformats.org/officeDocument/2006/relationships/image" Target="../media/image45.jpg"/><Relationship Id="rId6" Type="http://schemas.openxmlformats.org/officeDocument/2006/relationships/image" Target="../media/image43.jpg"/><Relationship Id="rId7" Type="http://schemas.openxmlformats.org/officeDocument/2006/relationships/image" Target="../media/image39.jpg"/><Relationship Id="rId8"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4.png"/><Relationship Id="rId4" Type="http://schemas.openxmlformats.org/officeDocument/2006/relationships/image" Target="../media/image45.jpg"/><Relationship Id="rId5"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comments" Target="../comments/comment1.xml"/><Relationship Id="rId4" Type="http://schemas.openxmlformats.org/officeDocument/2006/relationships/image" Target="../media/image71.png"/><Relationship Id="rId5" Type="http://schemas.openxmlformats.org/officeDocument/2006/relationships/image" Target="../media/image43.jpg"/><Relationship Id="rId6" Type="http://schemas.openxmlformats.org/officeDocument/2006/relationships/image" Target="../media/image48.png"/><Relationship Id="rId7" Type="http://schemas.openxmlformats.org/officeDocument/2006/relationships/image" Target="../media/image45.jpg"/><Relationship Id="rId8"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6.png"/><Relationship Id="rId4" Type="http://schemas.openxmlformats.org/officeDocument/2006/relationships/image" Target="../media/image46.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3.png"/><Relationship Id="rId4" Type="http://schemas.openxmlformats.org/officeDocument/2006/relationships/image" Target="../media/image54.png"/><Relationship Id="rId5" Type="http://schemas.openxmlformats.org/officeDocument/2006/relationships/image" Target="../media/image52.jpg"/><Relationship Id="rId6" Type="http://schemas.openxmlformats.org/officeDocument/2006/relationships/image" Target="../media/image48.png"/><Relationship Id="rId7"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6.png"/><Relationship Id="rId4" Type="http://schemas.openxmlformats.org/officeDocument/2006/relationships/image" Target="../media/image52.jpg"/><Relationship Id="rId5" Type="http://schemas.openxmlformats.org/officeDocument/2006/relationships/image" Target="../media/image54.png"/><Relationship Id="rId6" Type="http://schemas.openxmlformats.org/officeDocument/2006/relationships/image" Target="../media/image48.png"/><Relationship Id="rId7" Type="http://schemas.openxmlformats.org/officeDocument/2006/relationships/image" Target="../media/image57.png"/><Relationship Id="rId8" Type="http://schemas.openxmlformats.org/officeDocument/2006/relationships/image" Target="../media/image6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6.png"/><Relationship Id="rId4" Type="http://schemas.openxmlformats.org/officeDocument/2006/relationships/image" Target="../media/image52.jpg"/><Relationship Id="rId5" Type="http://schemas.openxmlformats.org/officeDocument/2006/relationships/image" Target="../media/image54.png"/><Relationship Id="rId6" Type="http://schemas.openxmlformats.org/officeDocument/2006/relationships/image" Target="../media/image48.png"/><Relationship Id="rId7" Type="http://schemas.openxmlformats.org/officeDocument/2006/relationships/image" Target="../media/image61.png"/></Relationships>
</file>

<file path=ppt/slides/_rels/slide17.xml.rels><?xml version="1.0" encoding="UTF-8" standalone="yes"?><Relationships xmlns="http://schemas.openxmlformats.org/package/2006/relationships"><Relationship Id="rId10" Type="http://schemas.openxmlformats.org/officeDocument/2006/relationships/image" Target="../media/image62.jpg"/><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2.png"/><Relationship Id="rId4" Type="http://schemas.openxmlformats.org/officeDocument/2006/relationships/image" Target="../media/image35.jpg"/><Relationship Id="rId9" Type="http://schemas.openxmlformats.org/officeDocument/2006/relationships/image" Target="../media/image43.jpg"/><Relationship Id="rId5" Type="http://schemas.openxmlformats.org/officeDocument/2006/relationships/image" Target="../media/image60.png"/><Relationship Id="rId6" Type="http://schemas.openxmlformats.org/officeDocument/2006/relationships/image" Target="../media/image58.png"/><Relationship Id="rId7" Type="http://schemas.openxmlformats.org/officeDocument/2006/relationships/image" Target="../media/image52.jpg"/><Relationship Id="rId8"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8.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98.png"/><Relationship Id="rId4" Type="http://schemas.openxmlformats.org/officeDocument/2006/relationships/image" Target="../media/image68.png"/><Relationship Id="rId5" Type="http://schemas.openxmlformats.org/officeDocument/2006/relationships/image" Target="../media/image70.png"/><Relationship Id="rId6" Type="http://schemas.openxmlformats.org/officeDocument/2006/relationships/image" Target="../media/image66.png"/><Relationship Id="rId7" Type="http://schemas.openxmlformats.org/officeDocument/2006/relationships/image" Target="../media/image72.jpg"/></Relationships>
</file>

<file path=ppt/slides/_rels/slide2.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png"/><Relationship Id="rId13" Type="http://schemas.openxmlformats.org/officeDocument/2006/relationships/image" Target="../media/image20.png"/><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4.png"/><Relationship Id="rId9" Type="http://schemas.openxmlformats.org/officeDocument/2006/relationships/image" Target="../media/image5.png"/><Relationship Id="rId15" Type="http://schemas.openxmlformats.org/officeDocument/2006/relationships/image" Target="../media/image6.png"/><Relationship Id="rId14" Type="http://schemas.openxmlformats.org/officeDocument/2006/relationships/image" Target="../media/image11.png"/><Relationship Id="rId16"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9.png"/><Relationship Id="rId7" Type="http://schemas.openxmlformats.org/officeDocument/2006/relationships/image" Target="../media/image9.png"/><Relationship Id="rId8"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72.jpg"/><Relationship Id="rId4" Type="http://schemas.openxmlformats.org/officeDocument/2006/relationships/image" Target="../media/image98.png"/><Relationship Id="rId5" Type="http://schemas.openxmlformats.org/officeDocument/2006/relationships/image" Target="../media/image68.png"/><Relationship Id="rId6" Type="http://schemas.openxmlformats.org/officeDocument/2006/relationships/image" Target="../media/image7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95.png"/><Relationship Id="rId4" Type="http://schemas.openxmlformats.org/officeDocument/2006/relationships/image" Target="../media/image75.png"/><Relationship Id="rId5" Type="http://schemas.openxmlformats.org/officeDocument/2006/relationships/image" Target="../media/image79.png"/><Relationship Id="rId6" Type="http://schemas.openxmlformats.org/officeDocument/2006/relationships/image" Target="../media/image80.png"/></Relationships>
</file>

<file path=ppt/slides/_rels/slide22.xml.rels><?xml version="1.0" encoding="UTF-8" standalone="yes"?><Relationships xmlns="http://schemas.openxmlformats.org/package/2006/relationships"><Relationship Id="rId11" Type="http://schemas.openxmlformats.org/officeDocument/2006/relationships/image" Target="../media/image83.png"/><Relationship Id="rId10" Type="http://schemas.openxmlformats.org/officeDocument/2006/relationships/image" Target="../media/image26.jpg"/><Relationship Id="rId13" Type="http://schemas.openxmlformats.org/officeDocument/2006/relationships/image" Target="../media/image40.jpg"/><Relationship Id="rId12"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96.png"/><Relationship Id="rId4" Type="http://schemas.openxmlformats.org/officeDocument/2006/relationships/image" Target="../media/image15.jpg"/><Relationship Id="rId9" Type="http://schemas.openxmlformats.org/officeDocument/2006/relationships/image" Target="../media/image84.jpg"/><Relationship Id="rId14" Type="http://schemas.openxmlformats.org/officeDocument/2006/relationships/image" Target="../media/image89.png"/><Relationship Id="rId5" Type="http://schemas.openxmlformats.org/officeDocument/2006/relationships/image" Target="../media/image81.jpg"/><Relationship Id="rId6" Type="http://schemas.openxmlformats.org/officeDocument/2006/relationships/image" Target="../media/image77.jpg"/><Relationship Id="rId7" Type="http://schemas.openxmlformats.org/officeDocument/2006/relationships/image" Target="../media/image78.jpg"/><Relationship Id="rId8" Type="http://schemas.openxmlformats.org/officeDocument/2006/relationships/image" Target="../media/image8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03.png"/><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11" Type="http://schemas.openxmlformats.org/officeDocument/2006/relationships/image" Target="../media/image90.jpg"/><Relationship Id="rId10" Type="http://schemas.openxmlformats.org/officeDocument/2006/relationships/image" Target="../media/image91.png"/><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88.png"/><Relationship Id="rId4" Type="http://schemas.openxmlformats.org/officeDocument/2006/relationships/image" Target="../media/image101.png"/><Relationship Id="rId9" Type="http://schemas.openxmlformats.org/officeDocument/2006/relationships/image" Target="../media/image48.png"/><Relationship Id="rId5" Type="http://schemas.openxmlformats.org/officeDocument/2006/relationships/image" Target="../media/image92.jpg"/><Relationship Id="rId6" Type="http://schemas.openxmlformats.org/officeDocument/2006/relationships/image" Target="../media/image117.jpg"/><Relationship Id="rId7" Type="http://schemas.openxmlformats.org/officeDocument/2006/relationships/image" Target="../media/image43.jpg"/><Relationship Id="rId8" Type="http://schemas.openxmlformats.org/officeDocument/2006/relationships/image" Target="../media/image45.jpg"/></Relationships>
</file>

<file path=ppt/slides/_rels/slide25.xml.rels><?xml version="1.0" encoding="UTF-8" standalone="yes"?><Relationships xmlns="http://schemas.openxmlformats.org/package/2006/relationships"><Relationship Id="rId10" Type="http://schemas.openxmlformats.org/officeDocument/2006/relationships/image" Target="../media/image45.jpg"/><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comments" Target="../comments/comment2.xml"/><Relationship Id="rId4" Type="http://schemas.openxmlformats.org/officeDocument/2006/relationships/image" Target="../media/image106.png"/><Relationship Id="rId9" Type="http://schemas.openxmlformats.org/officeDocument/2006/relationships/image" Target="../media/image87.png"/><Relationship Id="rId5" Type="http://schemas.openxmlformats.org/officeDocument/2006/relationships/image" Target="../media/image54.png"/><Relationship Id="rId6" Type="http://schemas.openxmlformats.org/officeDocument/2006/relationships/image" Target="../media/image52.jpg"/><Relationship Id="rId7" Type="http://schemas.openxmlformats.org/officeDocument/2006/relationships/image" Target="../media/image48.png"/><Relationship Id="rId8" Type="http://schemas.openxmlformats.org/officeDocument/2006/relationships/hyperlink" Target="http://drive.google.com/file/d/1xQOrjz7otOtqT1YZQghWeOpJ7211wols/view"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comments" Target="../comments/comment3.xml"/><Relationship Id="rId4" Type="http://schemas.openxmlformats.org/officeDocument/2006/relationships/image" Target="../media/image104.png"/><Relationship Id="rId9" Type="http://schemas.openxmlformats.org/officeDocument/2006/relationships/image" Target="../media/image87.png"/><Relationship Id="rId5" Type="http://schemas.openxmlformats.org/officeDocument/2006/relationships/image" Target="../media/image54.png"/><Relationship Id="rId6" Type="http://schemas.openxmlformats.org/officeDocument/2006/relationships/image" Target="../media/image52.jpg"/><Relationship Id="rId7" Type="http://schemas.openxmlformats.org/officeDocument/2006/relationships/image" Target="../media/image48.png"/><Relationship Id="rId8" Type="http://schemas.openxmlformats.org/officeDocument/2006/relationships/hyperlink" Target="http://drive.google.com/file/d/1jWBLvZHFIkhWrnsE-dKwSjevbw5GL1iL/view"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99.jpg"/><Relationship Id="rId4" Type="http://schemas.openxmlformats.org/officeDocument/2006/relationships/image" Target="../media/image110.png"/><Relationship Id="rId5" Type="http://schemas.openxmlformats.org/officeDocument/2006/relationships/image" Target="../media/image93.jpg"/><Relationship Id="rId6"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13.png"/><Relationship Id="rId4" Type="http://schemas.openxmlformats.org/officeDocument/2006/relationships/image" Target="../media/image94.jpg"/><Relationship Id="rId5" Type="http://schemas.openxmlformats.org/officeDocument/2006/relationships/image" Target="../media/image52.jpg"/><Relationship Id="rId6" Type="http://schemas.openxmlformats.org/officeDocument/2006/relationships/image" Target="../media/image54.png"/><Relationship Id="rId7" Type="http://schemas.openxmlformats.org/officeDocument/2006/relationships/image" Target="../media/image97.jpg"/><Relationship Id="rId8"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13.png"/><Relationship Id="rId4" Type="http://schemas.openxmlformats.org/officeDocument/2006/relationships/image" Target="../media/image112.png"/><Relationship Id="rId5" Type="http://schemas.openxmlformats.org/officeDocument/2006/relationships/image" Target="../media/image102.png"/><Relationship Id="rId6" Type="http://schemas.openxmlformats.org/officeDocument/2006/relationships/image" Target="../media/image48.png"/><Relationship Id="rId7" Type="http://schemas.openxmlformats.org/officeDocument/2006/relationships/image" Target="../media/image10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41.png"/><Relationship Id="rId5" Type="http://schemas.openxmlformats.org/officeDocument/2006/relationships/image" Target="../media/image2.png"/><Relationship Id="rId6" Type="http://schemas.openxmlformats.org/officeDocument/2006/relationships/image" Target="../media/image22.png"/><Relationship Id="rId7"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2.jpg"/><Relationship Id="rId4" Type="http://schemas.openxmlformats.org/officeDocument/2006/relationships/image" Target="../media/image113.png"/><Relationship Id="rId5" Type="http://schemas.openxmlformats.org/officeDocument/2006/relationships/image" Target="../media/image54.png"/><Relationship Id="rId6" Type="http://schemas.openxmlformats.org/officeDocument/2006/relationships/image" Target="../media/image97.jpg"/><Relationship Id="rId7" Type="http://schemas.openxmlformats.org/officeDocument/2006/relationships/image" Target="../media/image102.png"/><Relationship Id="rId8"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26.png"/><Relationship Id="rId4" Type="http://schemas.openxmlformats.org/officeDocument/2006/relationships/image" Target="../media/image107.jpg"/><Relationship Id="rId5" Type="http://schemas.openxmlformats.org/officeDocument/2006/relationships/image" Target="../media/image105.jpg"/><Relationship Id="rId6" Type="http://schemas.openxmlformats.org/officeDocument/2006/relationships/image" Target="../media/image109.jpg"/><Relationship Id="rId7" Type="http://schemas.openxmlformats.org/officeDocument/2006/relationships/image" Target="../media/image10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12.png"/><Relationship Id="rId4" Type="http://schemas.openxmlformats.org/officeDocument/2006/relationships/image" Target="../media/image72.jpg"/><Relationship Id="rId5" Type="http://schemas.openxmlformats.org/officeDocument/2006/relationships/image" Target="../media/image68.png"/><Relationship Id="rId6" Type="http://schemas.openxmlformats.org/officeDocument/2006/relationships/image" Target="../media/image132.png"/><Relationship Id="rId7" Type="http://schemas.openxmlformats.org/officeDocument/2006/relationships/image" Target="../media/image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72.jpg"/><Relationship Id="rId4" Type="http://schemas.openxmlformats.org/officeDocument/2006/relationships/image" Target="../media/image68.png"/><Relationship Id="rId5" Type="http://schemas.openxmlformats.org/officeDocument/2006/relationships/image" Target="../media/image132.png"/><Relationship Id="rId6" Type="http://schemas.openxmlformats.org/officeDocument/2006/relationships/image" Target="../media/image1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27.png"/><Relationship Id="rId4" Type="http://schemas.openxmlformats.org/officeDocument/2006/relationships/image" Target="../media/image15.jpg"/><Relationship Id="rId5" Type="http://schemas.openxmlformats.org/officeDocument/2006/relationships/image" Target="../media/image81.jpg"/><Relationship Id="rId6" Type="http://schemas.openxmlformats.org/officeDocument/2006/relationships/image" Target="../media/image111.jpg"/><Relationship Id="rId7"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8.jpg"/><Relationship Id="rId4" Type="http://schemas.openxmlformats.org/officeDocument/2006/relationships/image" Target="../media/image133.png"/><Relationship Id="rId9" Type="http://schemas.openxmlformats.org/officeDocument/2006/relationships/image" Target="../media/image5.png"/><Relationship Id="rId5" Type="http://schemas.openxmlformats.org/officeDocument/2006/relationships/image" Target="../media/image121.jpg"/><Relationship Id="rId6" Type="http://schemas.openxmlformats.org/officeDocument/2006/relationships/image" Target="../media/image122.jpg"/><Relationship Id="rId7" Type="http://schemas.openxmlformats.org/officeDocument/2006/relationships/image" Target="../media/image48.png"/><Relationship Id="rId8" Type="http://schemas.openxmlformats.org/officeDocument/2006/relationships/image" Target="../media/image63.png"/></Relationships>
</file>

<file path=ppt/slides/_rels/slide36.xml.rels><?xml version="1.0" encoding="UTF-8" standalone="yes"?><Relationships xmlns="http://schemas.openxmlformats.org/package/2006/relationships"><Relationship Id="rId20" Type="http://schemas.openxmlformats.org/officeDocument/2006/relationships/image" Target="../media/image116.png"/><Relationship Id="rId11" Type="http://schemas.openxmlformats.org/officeDocument/2006/relationships/image" Target="../media/image128.jpg"/><Relationship Id="rId10" Type="http://schemas.openxmlformats.org/officeDocument/2006/relationships/image" Target="../media/image45.jpg"/><Relationship Id="rId21" Type="http://schemas.openxmlformats.org/officeDocument/2006/relationships/image" Target="../media/image131.jpg"/><Relationship Id="rId13" Type="http://schemas.openxmlformats.org/officeDocument/2006/relationships/image" Target="../media/image58.png"/><Relationship Id="rId12" Type="http://schemas.openxmlformats.org/officeDocument/2006/relationships/image" Target="../media/image241.png"/><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38.png"/><Relationship Id="rId4" Type="http://schemas.openxmlformats.org/officeDocument/2006/relationships/image" Target="../media/image52.jpg"/><Relationship Id="rId9" Type="http://schemas.openxmlformats.org/officeDocument/2006/relationships/image" Target="../media/image43.jpg"/><Relationship Id="rId15" Type="http://schemas.openxmlformats.org/officeDocument/2006/relationships/image" Target="../media/image115.png"/><Relationship Id="rId14" Type="http://schemas.openxmlformats.org/officeDocument/2006/relationships/image" Target="../media/image124.png"/><Relationship Id="rId17" Type="http://schemas.openxmlformats.org/officeDocument/2006/relationships/image" Target="../media/image15.jpg"/><Relationship Id="rId16" Type="http://schemas.openxmlformats.org/officeDocument/2006/relationships/image" Target="../media/image120.png"/><Relationship Id="rId5" Type="http://schemas.openxmlformats.org/officeDocument/2006/relationships/image" Target="../media/image48.png"/><Relationship Id="rId19" Type="http://schemas.openxmlformats.org/officeDocument/2006/relationships/image" Target="../media/image97.jpg"/><Relationship Id="rId6" Type="http://schemas.openxmlformats.org/officeDocument/2006/relationships/image" Target="../media/image54.png"/><Relationship Id="rId18" Type="http://schemas.openxmlformats.org/officeDocument/2006/relationships/image" Target="../media/image118.png"/><Relationship Id="rId7" Type="http://schemas.openxmlformats.org/officeDocument/2006/relationships/image" Target="../media/image119.jpg"/><Relationship Id="rId8" Type="http://schemas.openxmlformats.org/officeDocument/2006/relationships/image" Target="../media/image8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42.png"/><Relationship Id="rId4" Type="http://schemas.openxmlformats.org/officeDocument/2006/relationships/image" Target="../media/image97.jpg"/><Relationship Id="rId9" Type="http://schemas.openxmlformats.org/officeDocument/2006/relationships/image" Target="../media/image87.png"/><Relationship Id="rId5" Type="http://schemas.openxmlformats.org/officeDocument/2006/relationships/image" Target="../media/image52.jpg"/><Relationship Id="rId6" Type="http://schemas.openxmlformats.org/officeDocument/2006/relationships/image" Target="../media/image48.png"/><Relationship Id="rId7" Type="http://schemas.openxmlformats.org/officeDocument/2006/relationships/image" Target="../media/image54.png"/><Relationship Id="rId8" Type="http://schemas.openxmlformats.org/officeDocument/2006/relationships/hyperlink" Target="http://drive.google.com/file/d/1955L9WgAPdAkAf5NLC-IFa-1Mtnbs8hc/view"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46.png"/><Relationship Id="rId4" Type="http://schemas.openxmlformats.org/officeDocument/2006/relationships/image" Target="../media/image135.jpg"/><Relationship Id="rId5" Type="http://schemas.openxmlformats.org/officeDocument/2006/relationships/image" Target="../media/image123.png"/><Relationship Id="rId6" Type="http://schemas.openxmlformats.org/officeDocument/2006/relationships/image" Target="../media/image35.jpg"/></Relationships>
</file>

<file path=ppt/slides/_rels/slide39.xml.rels><?xml version="1.0" encoding="UTF-8" standalone="yes"?><Relationships xmlns="http://schemas.openxmlformats.org/package/2006/relationships"><Relationship Id="rId10" Type="http://schemas.openxmlformats.org/officeDocument/2006/relationships/image" Target="../media/image130.jpg"/><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28.jpg"/><Relationship Id="rId4" Type="http://schemas.openxmlformats.org/officeDocument/2006/relationships/image" Target="../media/image97.jpg"/><Relationship Id="rId9" Type="http://schemas.openxmlformats.org/officeDocument/2006/relationships/hyperlink" Target="http://drive.google.com/file/d/1PsgW6ulWUn4UQexkq0BhvxaU9aKK8WAr/view" TargetMode="External"/><Relationship Id="rId5" Type="http://schemas.openxmlformats.org/officeDocument/2006/relationships/image" Target="../media/image148.png"/><Relationship Id="rId6" Type="http://schemas.openxmlformats.org/officeDocument/2006/relationships/image" Target="../media/image129.jpg"/><Relationship Id="rId7" Type="http://schemas.openxmlformats.org/officeDocument/2006/relationships/image" Target="../media/image48.png"/><Relationship Id="rId8" Type="http://schemas.openxmlformats.org/officeDocument/2006/relationships/image" Target="../media/image228.png"/></Relationships>
</file>

<file path=ppt/slides/_rels/slide4.xml.rels><?xml version="1.0" encoding="UTF-8" standalone="yes"?><Relationships xmlns="http://schemas.openxmlformats.org/package/2006/relationships"><Relationship Id="rId10"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7.jpg"/><Relationship Id="rId4" Type="http://schemas.openxmlformats.org/officeDocument/2006/relationships/image" Target="../media/image253.png"/><Relationship Id="rId9" Type="http://schemas.openxmlformats.org/officeDocument/2006/relationships/image" Target="../media/image28.png"/><Relationship Id="rId5" Type="http://schemas.openxmlformats.org/officeDocument/2006/relationships/image" Target="../media/image15.jpg"/><Relationship Id="rId6" Type="http://schemas.openxmlformats.org/officeDocument/2006/relationships/image" Target="../media/image18.jpg"/><Relationship Id="rId7" Type="http://schemas.openxmlformats.org/officeDocument/2006/relationships/image" Target="../media/image21.png"/><Relationship Id="rId8" Type="http://schemas.openxmlformats.org/officeDocument/2006/relationships/image" Target="../media/image16.png"/></Relationships>
</file>

<file path=ppt/slides/_rels/slide40.xml.rels><?xml version="1.0" encoding="UTF-8" standalone="yes"?><Relationships xmlns="http://schemas.openxmlformats.org/package/2006/relationships"><Relationship Id="rId10" Type="http://schemas.openxmlformats.org/officeDocument/2006/relationships/image" Target="../media/image140.jpg"/><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44.png"/><Relationship Id="rId4" Type="http://schemas.openxmlformats.org/officeDocument/2006/relationships/image" Target="../media/image145.png"/><Relationship Id="rId9" Type="http://schemas.openxmlformats.org/officeDocument/2006/relationships/image" Target="../media/image137.jpg"/><Relationship Id="rId5" Type="http://schemas.openxmlformats.org/officeDocument/2006/relationships/image" Target="../media/image15.jpg"/><Relationship Id="rId6" Type="http://schemas.openxmlformats.org/officeDocument/2006/relationships/image" Target="../media/image134.jpg"/><Relationship Id="rId7" Type="http://schemas.openxmlformats.org/officeDocument/2006/relationships/image" Target="../media/image136.jpg"/><Relationship Id="rId8" Type="http://schemas.openxmlformats.org/officeDocument/2006/relationships/image" Target="../media/image8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54.png"/><Relationship Id="rId4" Type="http://schemas.openxmlformats.org/officeDocument/2006/relationships/image" Target="../media/image141.png"/><Relationship Id="rId5" Type="http://schemas.openxmlformats.org/officeDocument/2006/relationships/image" Target="../media/image18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57.png"/><Relationship Id="rId4" Type="http://schemas.openxmlformats.org/officeDocument/2006/relationships/image" Target="../media/image81.jpg"/><Relationship Id="rId5" Type="http://schemas.openxmlformats.org/officeDocument/2006/relationships/image" Target="../media/image43.jpg"/><Relationship Id="rId6" Type="http://schemas.openxmlformats.org/officeDocument/2006/relationships/image" Target="../media/image1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comments" Target="../comments/comment4.xml"/><Relationship Id="rId4" Type="http://schemas.openxmlformats.org/officeDocument/2006/relationships/image" Target="../media/image128.jpg"/><Relationship Id="rId5" Type="http://schemas.openxmlformats.org/officeDocument/2006/relationships/hyperlink" Target="http://drive.google.com/file/d/1XoZGSVfNPhbOou0idoAjy6ajHGcias3w/view" TargetMode="External"/><Relationship Id="rId6" Type="http://schemas.openxmlformats.org/officeDocument/2006/relationships/image" Target="../media/image139.jpg"/><Relationship Id="rId7" Type="http://schemas.openxmlformats.org/officeDocument/2006/relationships/image" Target="../media/image97.jpg"/><Relationship Id="rId8" Type="http://schemas.openxmlformats.org/officeDocument/2006/relationships/image" Target="../media/image1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28.jpg"/><Relationship Id="rId4" Type="http://schemas.openxmlformats.org/officeDocument/2006/relationships/image" Target="../media/image97.jpg"/><Relationship Id="rId5" Type="http://schemas.openxmlformats.org/officeDocument/2006/relationships/image" Target="../media/image158.png"/><Relationship Id="rId6" Type="http://schemas.openxmlformats.org/officeDocument/2006/relationships/image" Target="../media/image143.png"/></Relationships>
</file>

<file path=ppt/slides/_rels/slide45.xml.rels><?xml version="1.0" encoding="UTF-8" standalone="yes"?><Relationships xmlns="http://schemas.openxmlformats.org/package/2006/relationships"><Relationship Id="rId10" Type="http://schemas.openxmlformats.org/officeDocument/2006/relationships/image" Target="../media/image111.jpg"/><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4.png"/><Relationship Id="rId4" Type="http://schemas.openxmlformats.org/officeDocument/2006/relationships/image" Target="../media/image97.jpg"/><Relationship Id="rId9" Type="http://schemas.openxmlformats.org/officeDocument/2006/relationships/image" Target="../media/image43.jpg"/><Relationship Id="rId5" Type="http://schemas.openxmlformats.org/officeDocument/2006/relationships/image" Target="../media/image167.png"/><Relationship Id="rId6" Type="http://schemas.openxmlformats.org/officeDocument/2006/relationships/image" Target="../media/image52.jpg"/><Relationship Id="rId7" Type="http://schemas.openxmlformats.org/officeDocument/2006/relationships/image" Target="../media/image81.jpg"/><Relationship Id="rId8" Type="http://schemas.openxmlformats.org/officeDocument/2006/relationships/image" Target="../media/image17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79.png"/><Relationship Id="rId4" Type="http://schemas.openxmlformats.org/officeDocument/2006/relationships/image" Target="../media/image147.png"/><Relationship Id="rId5" Type="http://schemas.openxmlformats.org/officeDocument/2006/relationships/image" Target="../media/image72.jpg"/></Relationships>
</file>

<file path=ppt/slides/_rels/slide47.xml.rels><?xml version="1.0" encoding="UTF-8" standalone="yes"?><Relationships xmlns="http://schemas.openxmlformats.org/package/2006/relationships"><Relationship Id="rId20" Type="http://schemas.openxmlformats.org/officeDocument/2006/relationships/image" Target="../media/image168.png"/><Relationship Id="rId22" Type="http://schemas.openxmlformats.org/officeDocument/2006/relationships/image" Target="../media/image173.png"/><Relationship Id="rId21" Type="http://schemas.openxmlformats.org/officeDocument/2006/relationships/image" Target="../media/image169.png"/><Relationship Id="rId24" Type="http://schemas.openxmlformats.org/officeDocument/2006/relationships/image" Target="../media/image43.jpg"/><Relationship Id="rId23" Type="http://schemas.openxmlformats.org/officeDocument/2006/relationships/image" Target="../media/image81.jpg"/><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52.png"/><Relationship Id="rId4" Type="http://schemas.openxmlformats.org/officeDocument/2006/relationships/image" Target="../media/image149.png"/><Relationship Id="rId9" Type="http://schemas.openxmlformats.org/officeDocument/2006/relationships/image" Target="../media/image174.png"/><Relationship Id="rId26" Type="http://schemas.openxmlformats.org/officeDocument/2006/relationships/image" Target="../media/image97.jpg"/><Relationship Id="rId25" Type="http://schemas.openxmlformats.org/officeDocument/2006/relationships/image" Target="../media/image136.jpg"/><Relationship Id="rId28" Type="http://schemas.openxmlformats.org/officeDocument/2006/relationships/image" Target="../media/image182.png"/><Relationship Id="rId27" Type="http://schemas.openxmlformats.org/officeDocument/2006/relationships/image" Target="../media/image170.png"/><Relationship Id="rId5" Type="http://schemas.openxmlformats.org/officeDocument/2006/relationships/image" Target="../media/image153.png"/><Relationship Id="rId6" Type="http://schemas.openxmlformats.org/officeDocument/2006/relationships/image" Target="../media/image151.png"/><Relationship Id="rId29" Type="http://schemas.openxmlformats.org/officeDocument/2006/relationships/image" Target="../media/image175.png"/><Relationship Id="rId7" Type="http://schemas.openxmlformats.org/officeDocument/2006/relationships/image" Target="../media/image155.png"/><Relationship Id="rId8" Type="http://schemas.openxmlformats.org/officeDocument/2006/relationships/image" Target="../media/image159.png"/><Relationship Id="rId31" Type="http://schemas.openxmlformats.org/officeDocument/2006/relationships/image" Target="../media/image171.png"/><Relationship Id="rId30" Type="http://schemas.openxmlformats.org/officeDocument/2006/relationships/image" Target="../media/image180.png"/><Relationship Id="rId11" Type="http://schemas.openxmlformats.org/officeDocument/2006/relationships/image" Target="../media/image156.png"/><Relationship Id="rId33" Type="http://schemas.openxmlformats.org/officeDocument/2006/relationships/image" Target="../media/image177.png"/><Relationship Id="rId10" Type="http://schemas.openxmlformats.org/officeDocument/2006/relationships/image" Target="../media/image165.png"/><Relationship Id="rId32" Type="http://schemas.openxmlformats.org/officeDocument/2006/relationships/image" Target="../media/image176.png"/><Relationship Id="rId13" Type="http://schemas.openxmlformats.org/officeDocument/2006/relationships/image" Target="../media/image160.png"/><Relationship Id="rId35" Type="http://schemas.openxmlformats.org/officeDocument/2006/relationships/image" Target="../media/image178.png"/><Relationship Id="rId12" Type="http://schemas.openxmlformats.org/officeDocument/2006/relationships/image" Target="../media/image264.jpg"/><Relationship Id="rId34" Type="http://schemas.openxmlformats.org/officeDocument/2006/relationships/image" Target="../media/image68.png"/><Relationship Id="rId15" Type="http://schemas.openxmlformats.org/officeDocument/2006/relationships/image" Target="../media/image163.png"/><Relationship Id="rId37" Type="http://schemas.openxmlformats.org/officeDocument/2006/relationships/image" Target="../media/image72.jpg"/><Relationship Id="rId14" Type="http://schemas.openxmlformats.org/officeDocument/2006/relationships/image" Target="../media/image161.png"/><Relationship Id="rId36" Type="http://schemas.openxmlformats.org/officeDocument/2006/relationships/image" Target="../media/image190.png"/><Relationship Id="rId17" Type="http://schemas.openxmlformats.org/officeDocument/2006/relationships/image" Target="../media/image183.png"/><Relationship Id="rId16" Type="http://schemas.openxmlformats.org/officeDocument/2006/relationships/image" Target="../media/image162.png"/><Relationship Id="rId38" Type="http://schemas.openxmlformats.org/officeDocument/2006/relationships/image" Target="../media/image179.png"/><Relationship Id="rId19" Type="http://schemas.openxmlformats.org/officeDocument/2006/relationships/image" Target="../media/image166.png"/><Relationship Id="rId18" Type="http://schemas.openxmlformats.org/officeDocument/2006/relationships/image" Target="../media/image1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98.png"/><Relationship Id="rId4" Type="http://schemas.openxmlformats.org/officeDocument/2006/relationships/image" Target="../media/image81.jpg"/><Relationship Id="rId5" Type="http://schemas.openxmlformats.org/officeDocument/2006/relationships/image" Target="../media/image111.jpg"/><Relationship Id="rId6" Type="http://schemas.openxmlformats.org/officeDocument/2006/relationships/image" Target="../media/image97.jpg"/><Relationship Id="rId7" Type="http://schemas.openxmlformats.org/officeDocument/2006/relationships/image" Target="../media/image199.png"/><Relationship Id="rId8" Type="http://schemas.openxmlformats.org/officeDocument/2006/relationships/image" Target="../media/image5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02.png"/><Relationship Id="rId4" Type="http://schemas.openxmlformats.org/officeDocument/2006/relationships/image" Target="../media/image46.png"/><Relationship Id="rId5" Type="http://schemas.openxmlformats.org/officeDocument/2006/relationships/image" Target="../media/image18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7.jpg"/><Relationship Id="rId4" Type="http://schemas.openxmlformats.org/officeDocument/2006/relationships/image" Target="../media/image253.png"/><Relationship Id="rId5" Type="http://schemas.openxmlformats.org/officeDocument/2006/relationships/image" Target="../media/image15.jpg"/><Relationship Id="rId6" Type="http://schemas.openxmlformats.org/officeDocument/2006/relationships/image" Target="../media/image17.png"/><Relationship Id="rId7" Type="http://schemas.openxmlformats.org/officeDocument/2006/relationships/image" Target="../media/image24.png"/><Relationship Id="rId8" Type="http://schemas.openxmlformats.org/officeDocument/2006/relationships/image" Target="../media/image2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05.png"/><Relationship Id="rId4" Type="http://schemas.openxmlformats.org/officeDocument/2006/relationships/image" Target="../media/image15.jpg"/><Relationship Id="rId9" Type="http://schemas.openxmlformats.org/officeDocument/2006/relationships/image" Target="../media/image192.jpg"/><Relationship Id="rId5" Type="http://schemas.openxmlformats.org/officeDocument/2006/relationships/image" Target="../media/image188.jpg"/><Relationship Id="rId6" Type="http://schemas.openxmlformats.org/officeDocument/2006/relationships/image" Target="../media/image184.jpg"/><Relationship Id="rId7" Type="http://schemas.openxmlformats.org/officeDocument/2006/relationships/image" Target="../media/image189.jpg"/><Relationship Id="rId8" Type="http://schemas.openxmlformats.org/officeDocument/2006/relationships/image" Target="../media/image111.jpg"/><Relationship Id="rId11" Type="http://schemas.openxmlformats.org/officeDocument/2006/relationships/image" Target="../media/image186.png"/><Relationship Id="rId10" Type="http://schemas.openxmlformats.org/officeDocument/2006/relationships/image" Target="../media/image187.jpg"/><Relationship Id="rId12" Type="http://schemas.openxmlformats.org/officeDocument/2006/relationships/image" Target="../media/image19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08.png"/><Relationship Id="rId4" Type="http://schemas.openxmlformats.org/officeDocument/2006/relationships/image" Target="../media/image18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11.png"/><Relationship Id="rId4" Type="http://schemas.openxmlformats.org/officeDocument/2006/relationships/image" Target="../media/image194.png"/><Relationship Id="rId5" Type="http://schemas.openxmlformats.org/officeDocument/2006/relationships/image" Target="../media/image193.png"/><Relationship Id="rId6" Type="http://schemas.openxmlformats.org/officeDocument/2006/relationships/image" Target="../media/image191.png"/><Relationship Id="rId7" Type="http://schemas.openxmlformats.org/officeDocument/2006/relationships/image" Target="../media/image20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206.png"/><Relationship Id="rId4" Type="http://schemas.openxmlformats.org/officeDocument/2006/relationships/image" Target="../media/image19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215.png"/><Relationship Id="rId4" Type="http://schemas.openxmlformats.org/officeDocument/2006/relationships/image" Target="../media/image189.jpg"/><Relationship Id="rId5" Type="http://schemas.openxmlformats.org/officeDocument/2006/relationships/image" Target="../media/image197.jpg"/><Relationship Id="rId6" Type="http://schemas.openxmlformats.org/officeDocument/2006/relationships/image" Target="../media/image20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215.png"/><Relationship Id="rId4" Type="http://schemas.openxmlformats.org/officeDocument/2006/relationships/image" Target="../media/image201.png"/><Relationship Id="rId5" Type="http://schemas.openxmlformats.org/officeDocument/2006/relationships/image" Target="../media/image48.png"/><Relationship Id="rId6" Type="http://schemas.openxmlformats.org/officeDocument/2006/relationships/image" Target="../media/image204.png"/><Relationship Id="rId7" Type="http://schemas.openxmlformats.org/officeDocument/2006/relationships/image" Target="../media/image30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223.png"/><Relationship Id="rId4" Type="http://schemas.openxmlformats.org/officeDocument/2006/relationships/image" Target="../media/image207.png"/><Relationship Id="rId9" Type="http://schemas.openxmlformats.org/officeDocument/2006/relationships/image" Target="../media/image214.png"/><Relationship Id="rId5" Type="http://schemas.openxmlformats.org/officeDocument/2006/relationships/image" Target="../media/image210.png"/><Relationship Id="rId6" Type="http://schemas.openxmlformats.org/officeDocument/2006/relationships/image" Target="../media/image209.png"/><Relationship Id="rId7" Type="http://schemas.openxmlformats.org/officeDocument/2006/relationships/image" Target="../media/image48.png"/><Relationship Id="rId8" Type="http://schemas.openxmlformats.org/officeDocument/2006/relationships/image" Target="../media/image212.png"/><Relationship Id="rId11" Type="http://schemas.openxmlformats.org/officeDocument/2006/relationships/image" Target="../media/image63.png"/><Relationship Id="rId10" Type="http://schemas.openxmlformats.org/officeDocument/2006/relationships/image" Target="../media/image97.jpg"/><Relationship Id="rId13" Type="http://schemas.openxmlformats.org/officeDocument/2006/relationships/image" Target="../media/image213.png"/><Relationship Id="rId12" Type="http://schemas.openxmlformats.org/officeDocument/2006/relationships/image" Target="../media/image21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comments" Target="../comments/comment5.xml"/><Relationship Id="rId4" Type="http://schemas.openxmlformats.org/officeDocument/2006/relationships/image" Target="../media/image223.png"/><Relationship Id="rId9" Type="http://schemas.openxmlformats.org/officeDocument/2006/relationships/image" Target="../media/image219.png"/><Relationship Id="rId5" Type="http://schemas.openxmlformats.org/officeDocument/2006/relationships/image" Target="../media/image209.png"/><Relationship Id="rId6" Type="http://schemas.openxmlformats.org/officeDocument/2006/relationships/image" Target="../media/image214.png"/><Relationship Id="rId7" Type="http://schemas.openxmlformats.org/officeDocument/2006/relationships/image" Target="../media/image97.jpg"/><Relationship Id="rId8" Type="http://schemas.openxmlformats.org/officeDocument/2006/relationships/image" Target="../media/image210.png"/><Relationship Id="rId11" Type="http://schemas.openxmlformats.org/officeDocument/2006/relationships/image" Target="../media/image299.png"/><Relationship Id="rId10" Type="http://schemas.openxmlformats.org/officeDocument/2006/relationships/image" Target="../media/image218.png"/><Relationship Id="rId13" Type="http://schemas.openxmlformats.org/officeDocument/2006/relationships/image" Target="../media/image220.png"/><Relationship Id="rId12" Type="http://schemas.openxmlformats.org/officeDocument/2006/relationships/image" Target="../media/image217.png"/><Relationship Id="rId14" Type="http://schemas.openxmlformats.org/officeDocument/2006/relationships/image" Target="../media/image22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97.jpg"/><Relationship Id="rId4" Type="http://schemas.openxmlformats.org/officeDocument/2006/relationships/image" Target="../media/image234.png"/><Relationship Id="rId5" Type="http://schemas.openxmlformats.org/officeDocument/2006/relationships/image" Target="../media/image52.jpg"/><Relationship Id="rId6" Type="http://schemas.openxmlformats.org/officeDocument/2006/relationships/image" Target="../media/image23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232.png"/><Relationship Id="rId4" Type="http://schemas.openxmlformats.org/officeDocument/2006/relationships/image" Target="../media/image137.jpg"/><Relationship Id="rId9" Type="http://schemas.openxmlformats.org/officeDocument/2006/relationships/image" Target="../media/image225.png"/><Relationship Id="rId5" Type="http://schemas.openxmlformats.org/officeDocument/2006/relationships/image" Target="../media/image97.jpg"/><Relationship Id="rId6" Type="http://schemas.openxmlformats.org/officeDocument/2006/relationships/image" Target="../media/image222.jpg"/><Relationship Id="rId7" Type="http://schemas.openxmlformats.org/officeDocument/2006/relationships/image" Target="../media/image52.jpg"/><Relationship Id="rId8" Type="http://schemas.openxmlformats.org/officeDocument/2006/relationships/image" Target="../media/image72.jpg"/><Relationship Id="rId10" Type="http://schemas.openxmlformats.org/officeDocument/2006/relationships/image" Target="../media/image145.png"/></Relationships>
</file>

<file path=ppt/slides/_rels/slide6.xml.rels><?xml version="1.0" encoding="UTF-8" standalone="yes"?><Relationships xmlns="http://schemas.openxmlformats.org/package/2006/relationships"><Relationship Id="rId10"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7.jpg"/><Relationship Id="rId4" Type="http://schemas.openxmlformats.org/officeDocument/2006/relationships/image" Target="../media/image253.png"/><Relationship Id="rId9" Type="http://schemas.openxmlformats.org/officeDocument/2006/relationships/image" Target="../media/image36.png"/><Relationship Id="rId5" Type="http://schemas.openxmlformats.org/officeDocument/2006/relationships/image" Target="../media/image15.jpg"/><Relationship Id="rId6" Type="http://schemas.openxmlformats.org/officeDocument/2006/relationships/image" Target="../media/image17.png"/><Relationship Id="rId7" Type="http://schemas.openxmlformats.org/officeDocument/2006/relationships/image" Target="../media/image29.png"/><Relationship Id="rId8" Type="http://schemas.openxmlformats.org/officeDocument/2006/relationships/image" Target="../media/image3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236.png"/><Relationship Id="rId4" Type="http://schemas.openxmlformats.org/officeDocument/2006/relationships/image" Target="../media/image237.png"/><Relationship Id="rId9" Type="http://schemas.openxmlformats.org/officeDocument/2006/relationships/image" Target="../media/image230.png"/><Relationship Id="rId5" Type="http://schemas.openxmlformats.org/officeDocument/2006/relationships/image" Target="../media/image189.jpg"/><Relationship Id="rId6" Type="http://schemas.openxmlformats.org/officeDocument/2006/relationships/image" Target="../media/image227.jpg"/><Relationship Id="rId7" Type="http://schemas.openxmlformats.org/officeDocument/2006/relationships/image" Target="../media/image137.jpg"/><Relationship Id="rId8" Type="http://schemas.openxmlformats.org/officeDocument/2006/relationships/image" Target="../media/image224.jpg"/><Relationship Id="rId10" Type="http://schemas.openxmlformats.org/officeDocument/2006/relationships/image" Target="../media/image22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243.png"/><Relationship Id="rId4" Type="http://schemas.openxmlformats.org/officeDocument/2006/relationships/image" Target="../media/image226.png"/><Relationship Id="rId5" Type="http://schemas.openxmlformats.org/officeDocument/2006/relationships/image" Target="../media/image235.png"/><Relationship Id="rId6" Type="http://schemas.openxmlformats.org/officeDocument/2006/relationships/image" Target="../media/image238.png"/><Relationship Id="rId7" Type="http://schemas.openxmlformats.org/officeDocument/2006/relationships/image" Target="../media/image23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237.png"/><Relationship Id="rId4" Type="http://schemas.openxmlformats.org/officeDocument/2006/relationships/image" Target="../media/image239.png"/><Relationship Id="rId5" Type="http://schemas.openxmlformats.org/officeDocument/2006/relationships/image" Target="../media/image240.png"/><Relationship Id="rId6" Type="http://schemas.openxmlformats.org/officeDocument/2006/relationships/image" Target="../media/image189.jpg"/><Relationship Id="rId7" Type="http://schemas.openxmlformats.org/officeDocument/2006/relationships/image" Target="../media/image227.jpg"/><Relationship Id="rId8" Type="http://schemas.openxmlformats.org/officeDocument/2006/relationships/image" Target="../media/image22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252.png"/><Relationship Id="rId4" Type="http://schemas.openxmlformats.org/officeDocument/2006/relationships/image" Target="../media/image189.jpg"/><Relationship Id="rId9" Type="http://schemas.openxmlformats.org/officeDocument/2006/relationships/image" Target="../media/image16.png"/><Relationship Id="rId5" Type="http://schemas.openxmlformats.org/officeDocument/2006/relationships/image" Target="../media/image248.png"/><Relationship Id="rId6" Type="http://schemas.openxmlformats.org/officeDocument/2006/relationships/image" Target="../media/image242.png"/><Relationship Id="rId7" Type="http://schemas.openxmlformats.org/officeDocument/2006/relationships/image" Target="../media/image15.jpg"/><Relationship Id="rId8" Type="http://schemas.openxmlformats.org/officeDocument/2006/relationships/image" Target="../media/image244.png"/><Relationship Id="rId10" Type="http://schemas.openxmlformats.org/officeDocument/2006/relationships/image" Target="../media/image25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254.png"/><Relationship Id="rId4" Type="http://schemas.openxmlformats.org/officeDocument/2006/relationships/image" Target="../media/image256.png"/><Relationship Id="rId9" Type="http://schemas.openxmlformats.org/officeDocument/2006/relationships/image" Target="../media/image209.png"/><Relationship Id="rId5" Type="http://schemas.openxmlformats.org/officeDocument/2006/relationships/image" Target="../media/image245.jpg"/><Relationship Id="rId6" Type="http://schemas.openxmlformats.org/officeDocument/2006/relationships/image" Target="../media/image246.jpg"/><Relationship Id="rId7" Type="http://schemas.openxmlformats.org/officeDocument/2006/relationships/image" Target="../media/image247.jpg"/><Relationship Id="rId8" Type="http://schemas.openxmlformats.org/officeDocument/2006/relationships/image" Target="../media/image249.jpg"/><Relationship Id="rId11" Type="http://schemas.openxmlformats.org/officeDocument/2006/relationships/image" Target="../media/image297.png"/><Relationship Id="rId10" Type="http://schemas.openxmlformats.org/officeDocument/2006/relationships/image" Target="../media/image48.png"/><Relationship Id="rId13" Type="http://schemas.openxmlformats.org/officeDocument/2006/relationships/image" Target="../media/image251.png"/><Relationship Id="rId12" Type="http://schemas.openxmlformats.org/officeDocument/2006/relationships/image" Target="../media/image21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255.jpg"/><Relationship Id="rId4" Type="http://schemas.openxmlformats.org/officeDocument/2006/relationships/image" Target="../media/image268.png"/><Relationship Id="rId9" Type="http://schemas.openxmlformats.org/officeDocument/2006/relationships/image" Target="../media/image257.jpg"/><Relationship Id="rId5" Type="http://schemas.openxmlformats.org/officeDocument/2006/relationships/image" Target="../media/image222.jpg"/><Relationship Id="rId6" Type="http://schemas.openxmlformats.org/officeDocument/2006/relationships/image" Target="../media/image52.jpg"/><Relationship Id="rId7" Type="http://schemas.openxmlformats.org/officeDocument/2006/relationships/image" Target="../media/image72.jpg"/><Relationship Id="rId8" Type="http://schemas.openxmlformats.org/officeDocument/2006/relationships/image" Target="../media/image258.jpg"/><Relationship Id="rId11" Type="http://schemas.openxmlformats.org/officeDocument/2006/relationships/image" Target="../media/image262.png"/><Relationship Id="rId10" Type="http://schemas.openxmlformats.org/officeDocument/2006/relationships/image" Target="../media/image97.jpg"/><Relationship Id="rId13" Type="http://schemas.openxmlformats.org/officeDocument/2006/relationships/image" Target="../media/image263.png"/><Relationship Id="rId12" Type="http://schemas.openxmlformats.org/officeDocument/2006/relationships/image" Target="../media/image267.jpg"/><Relationship Id="rId14" Type="http://schemas.openxmlformats.org/officeDocument/2006/relationships/image" Target="../media/image28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255.jpg"/><Relationship Id="rId4" Type="http://schemas.openxmlformats.org/officeDocument/2006/relationships/image" Target="../media/image268.png"/><Relationship Id="rId9" Type="http://schemas.openxmlformats.org/officeDocument/2006/relationships/image" Target="../media/image257.jpg"/><Relationship Id="rId5" Type="http://schemas.openxmlformats.org/officeDocument/2006/relationships/image" Target="../media/image222.jpg"/><Relationship Id="rId6" Type="http://schemas.openxmlformats.org/officeDocument/2006/relationships/image" Target="../media/image52.jpg"/><Relationship Id="rId7" Type="http://schemas.openxmlformats.org/officeDocument/2006/relationships/image" Target="../media/image72.jpg"/><Relationship Id="rId8" Type="http://schemas.openxmlformats.org/officeDocument/2006/relationships/image" Target="../media/image258.jpg"/><Relationship Id="rId11" Type="http://schemas.openxmlformats.org/officeDocument/2006/relationships/image" Target="../media/image262.png"/><Relationship Id="rId10" Type="http://schemas.openxmlformats.org/officeDocument/2006/relationships/image" Target="../media/image97.jpg"/><Relationship Id="rId13" Type="http://schemas.openxmlformats.org/officeDocument/2006/relationships/image" Target="../media/image285.jpg"/><Relationship Id="rId12" Type="http://schemas.openxmlformats.org/officeDocument/2006/relationships/image" Target="../media/image267.jpg"/><Relationship Id="rId15" Type="http://schemas.openxmlformats.org/officeDocument/2006/relationships/image" Target="../media/image263.png"/><Relationship Id="rId14" Type="http://schemas.openxmlformats.org/officeDocument/2006/relationships/image" Target="../media/image28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255.jpg"/><Relationship Id="rId4" Type="http://schemas.openxmlformats.org/officeDocument/2006/relationships/image" Target="../media/image268.png"/><Relationship Id="rId5" Type="http://schemas.openxmlformats.org/officeDocument/2006/relationships/image" Target="../media/image266.jpg"/><Relationship Id="rId6" Type="http://schemas.openxmlformats.org/officeDocument/2006/relationships/image" Target="../media/image298.png"/><Relationship Id="rId7" Type="http://schemas.openxmlformats.org/officeDocument/2006/relationships/image" Target="../media/image263.png"/><Relationship Id="rId8" Type="http://schemas.openxmlformats.org/officeDocument/2006/relationships/image" Target="../media/image27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268.png"/><Relationship Id="rId4" Type="http://schemas.openxmlformats.org/officeDocument/2006/relationships/image" Target="../media/image97.jpg"/><Relationship Id="rId5" Type="http://schemas.openxmlformats.org/officeDocument/2006/relationships/image" Target="../media/image29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286.png"/><Relationship Id="rId4" Type="http://schemas.openxmlformats.org/officeDocument/2006/relationships/image" Target="../media/image189.jpg"/><Relationship Id="rId5" Type="http://schemas.openxmlformats.org/officeDocument/2006/relationships/image" Target="../media/image272.jpg"/><Relationship Id="rId6" Type="http://schemas.openxmlformats.org/officeDocument/2006/relationships/image" Target="../media/image27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7.png"/><Relationship Id="rId4" Type="http://schemas.openxmlformats.org/officeDocument/2006/relationships/image" Target="../media/image26.jpg"/><Relationship Id="rId5" Type="http://schemas.openxmlformats.org/officeDocument/2006/relationships/image" Target="../media/image25.png"/><Relationship Id="rId6" Type="http://schemas.openxmlformats.org/officeDocument/2006/relationships/image" Target="../media/image51.png"/><Relationship Id="rId7" Type="http://schemas.openxmlformats.org/officeDocument/2006/relationships/image" Target="../media/image1.png"/><Relationship Id="rId8" Type="http://schemas.openxmlformats.org/officeDocument/2006/relationships/image" Target="../media/image40.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comments" Target="../comments/comment6.xml"/><Relationship Id="rId4" Type="http://schemas.openxmlformats.org/officeDocument/2006/relationships/image" Target="../media/image282.png"/><Relationship Id="rId9" Type="http://schemas.openxmlformats.org/officeDocument/2006/relationships/image" Target="../media/image269.png"/><Relationship Id="rId5" Type="http://schemas.openxmlformats.org/officeDocument/2006/relationships/image" Target="../media/image270.png"/><Relationship Id="rId6" Type="http://schemas.openxmlformats.org/officeDocument/2006/relationships/image" Target="../media/image209.png"/><Relationship Id="rId7" Type="http://schemas.openxmlformats.org/officeDocument/2006/relationships/image" Target="../media/image48.png"/><Relationship Id="rId8" Type="http://schemas.openxmlformats.org/officeDocument/2006/relationships/image" Target="../media/image22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291.png"/><Relationship Id="rId4" Type="http://schemas.openxmlformats.org/officeDocument/2006/relationships/image" Target="../media/image295.png"/><Relationship Id="rId9" Type="http://schemas.openxmlformats.org/officeDocument/2006/relationships/image" Target="../media/image275.png"/><Relationship Id="rId5" Type="http://schemas.openxmlformats.org/officeDocument/2006/relationships/image" Target="../media/image26.jpg"/><Relationship Id="rId6" Type="http://schemas.openxmlformats.org/officeDocument/2006/relationships/image" Target="../media/image189.jpg"/><Relationship Id="rId7" Type="http://schemas.openxmlformats.org/officeDocument/2006/relationships/image" Target="../media/image15.jpg"/><Relationship Id="rId8" Type="http://schemas.openxmlformats.org/officeDocument/2006/relationships/image" Target="../media/image274.png"/><Relationship Id="rId11" Type="http://schemas.openxmlformats.org/officeDocument/2006/relationships/image" Target="../media/image40.jpg"/><Relationship Id="rId10" Type="http://schemas.openxmlformats.org/officeDocument/2006/relationships/image" Target="../media/image16.png"/></Relationships>
</file>

<file path=ppt/slides/_rels/slide72.xml.rels><?xml version="1.0" encoding="UTF-8" standalone="yes"?><Relationships xmlns="http://schemas.openxmlformats.org/package/2006/relationships"><Relationship Id="rId20" Type="http://schemas.openxmlformats.org/officeDocument/2006/relationships/image" Target="../media/image120.png"/><Relationship Id="rId22" Type="http://schemas.openxmlformats.org/officeDocument/2006/relationships/image" Target="../media/image118.png"/><Relationship Id="rId21" Type="http://schemas.openxmlformats.org/officeDocument/2006/relationships/image" Target="../media/image15.jpg"/><Relationship Id="rId24" Type="http://schemas.openxmlformats.org/officeDocument/2006/relationships/image" Target="../media/image131.jpg"/><Relationship Id="rId23" Type="http://schemas.openxmlformats.org/officeDocument/2006/relationships/image" Target="../media/image97.jpg"/><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comments" Target="../comments/comment7.xml"/><Relationship Id="rId4" Type="http://schemas.openxmlformats.org/officeDocument/2006/relationships/image" Target="../media/image288.png"/><Relationship Id="rId9" Type="http://schemas.openxmlformats.org/officeDocument/2006/relationships/image" Target="../media/image52.jpg"/><Relationship Id="rId5" Type="http://schemas.openxmlformats.org/officeDocument/2006/relationships/image" Target="../media/image273.png"/><Relationship Id="rId6" Type="http://schemas.openxmlformats.org/officeDocument/2006/relationships/image" Target="../media/image49.png"/><Relationship Id="rId7" Type="http://schemas.openxmlformats.org/officeDocument/2006/relationships/image" Target="../media/image277.png"/><Relationship Id="rId8" Type="http://schemas.openxmlformats.org/officeDocument/2006/relationships/image" Target="../media/image276.png"/><Relationship Id="rId11" Type="http://schemas.openxmlformats.org/officeDocument/2006/relationships/image" Target="../media/image54.png"/><Relationship Id="rId10" Type="http://schemas.openxmlformats.org/officeDocument/2006/relationships/image" Target="../media/image48.png"/><Relationship Id="rId13" Type="http://schemas.openxmlformats.org/officeDocument/2006/relationships/image" Target="../media/image43.jpg"/><Relationship Id="rId12" Type="http://schemas.openxmlformats.org/officeDocument/2006/relationships/image" Target="../media/image81.jpg"/><Relationship Id="rId15" Type="http://schemas.openxmlformats.org/officeDocument/2006/relationships/image" Target="../media/image128.jpg"/><Relationship Id="rId14" Type="http://schemas.openxmlformats.org/officeDocument/2006/relationships/image" Target="../media/image45.jpg"/><Relationship Id="rId17" Type="http://schemas.openxmlformats.org/officeDocument/2006/relationships/image" Target="../media/image58.png"/><Relationship Id="rId16" Type="http://schemas.openxmlformats.org/officeDocument/2006/relationships/image" Target="../media/image241.png"/><Relationship Id="rId19" Type="http://schemas.openxmlformats.org/officeDocument/2006/relationships/image" Target="../media/image115.png"/><Relationship Id="rId18" Type="http://schemas.openxmlformats.org/officeDocument/2006/relationships/image" Target="../media/image12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comments" Target="../comments/comment8.xml"/><Relationship Id="rId4" Type="http://schemas.openxmlformats.org/officeDocument/2006/relationships/image" Target="../media/image292.png"/><Relationship Id="rId9" Type="http://schemas.openxmlformats.org/officeDocument/2006/relationships/image" Target="../media/image281.png"/><Relationship Id="rId5" Type="http://schemas.openxmlformats.org/officeDocument/2006/relationships/image" Target="../media/image284.png"/><Relationship Id="rId6" Type="http://schemas.openxmlformats.org/officeDocument/2006/relationships/image" Target="../media/image209.png"/><Relationship Id="rId7" Type="http://schemas.openxmlformats.org/officeDocument/2006/relationships/image" Target="../media/image48.png"/><Relationship Id="rId8" Type="http://schemas.openxmlformats.org/officeDocument/2006/relationships/image" Target="../media/image280.png"/><Relationship Id="rId11" Type="http://schemas.openxmlformats.org/officeDocument/2006/relationships/image" Target="../media/image91.png"/><Relationship Id="rId10" Type="http://schemas.openxmlformats.org/officeDocument/2006/relationships/image" Target="../media/image28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hyperlink" Target="https://todo" TargetMode="External"/><Relationship Id="rId4" Type="http://schemas.openxmlformats.org/officeDocument/2006/relationships/image" Target="../media/image294.png"/><Relationship Id="rId9" Type="http://schemas.openxmlformats.org/officeDocument/2006/relationships/image" Target="../media/image264.jpg"/><Relationship Id="rId5" Type="http://schemas.openxmlformats.org/officeDocument/2006/relationships/image" Target="../media/image159.png"/><Relationship Id="rId6" Type="http://schemas.openxmlformats.org/officeDocument/2006/relationships/image" Target="../media/image178.png"/><Relationship Id="rId7" Type="http://schemas.openxmlformats.org/officeDocument/2006/relationships/image" Target="../media/image283.png"/><Relationship Id="rId8" Type="http://schemas.openxmlformats.org/officeDocument/2006/relationships/image" Target="../media/image190.png"/><Relationship Id="rId11" Type="http://schemas.openxmlformats.org/officeDocument/2006/relationships/image" Target="../media/image165.png"/><Relationship Id="rId10" Type="http://schemas.openxmlformats.org/officeDocument/2006/relationships/image" Target="../media/image72.jpg"/><Relationship Id="rId12" Type="http://schemas.openxmlformats.org/officeDocument/2006/relationships/image" Target="../media/image29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29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9.png"/><Relationship Id="rId4" Type="http://schemas.openxmlformats.org/officeDocument/2006/relationships/image" Target="../media/image33.jpg"/><Relationship Id="rId5" Type="http://schemas.openxmlformats.org/officeDocument/2006/relationships/image" Target="../media/image5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56.png"/><Relationship Id="rId9" Type="http://schemas.openxmlformats.org/officeDocument/2006/relationships/image" Target="../media/image31.png"/><Relationship Id="rId5" Type="http://schemas.openxmlformats.org/officeDocument/2006/relationships/image" Target="../media/image32.jpg"/><Relationship Id="rId6" Type="http://schemas.openxmlformats.org/officeDocument/2006/relationships/image" Target="../media/image15.jpg"/><Relationship Id="rId7" Type="http://schemas.openxmlformats.org/officeDocument/2006/relationships/image" Target="../media/image37.jpg"/><Relationship Id="rId8"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ImageJ and Friends</a:t>
            </a:r>
            <a:endParaRPr/>
          </a:p>
        </p:txBody>
      </p:sp>
      <p:sp>
        <p:nvSpPr>
          <p:cNvPr id="55" name="Google Shape;55;p13"/>
          <p:cNvSpPr txBox="1"/>
          <p:nvPr>
            <p:ph idx="1" type="subTitle"/>
          </p:nvPr>
        </p:nvSpPr>
        <p:spPr>
          <a:xfrm>
            <a:off x="311700" y="2834125"/>
            <a:ext cx="8520600" cy="107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Retrospective, current status and future</a:t>
            </a:r>
            <a:endParaRPr/>
          </a:p>
          <a:p>
            <a:pPr indent="0" lvl="0" marL="0" rtl="0" algn="ctr">
              <a:spcBef>
                <a:spcPts val="0"/>
              </a:spcBef>
              <a:spcAft>
                <a:spcPts val="0"/>
              </a:spcAft>
              <a:buNone/>
            </a:pPr>
            <a:r>
              <a:rPr lang="en"/>
              <a:t>(State of the Union)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2"/>
          <p:cNvSpPr txBox="1"/>
          <p:nvPr>
            <p:ph idx="1" type="body"/>
          </p:nvPr>
        </p:nvSpPr>
        <p:spPr>
          <a:xfrm>
            <a:off x="311700" y="1273807"/>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User &amp; Developer conference for ImageJ, organized by Andreas Jahnen</a:t>
            </a:r>
            <a:endParaRPr/>
          </a:p>
          <a:p>
            <a:pPr indent="0" lvl="0" marL="0" rtl="0" algn="l">
              <a:spcBef>
                <a:spcPts val="1600"/>
              </a:spcBef>
              <a:spcAft>
                <a:spcPts val="0"/>
              </a:spcAft>
              <a:buNone/>
            </a:pPr>
            <a:r>
              <a:rPr lang="en"/>
              <a:t>Rumor has it that this is the first time that Cardona and Schindelin met 💖</a:t>
            </a:r>
            <a:endParaRPr/>
          </a:p>
          <a:p>
            <a:pPr indent="0" lvl="0" marL="0" rtl="0" algn="l">
              <a:spcBef>
                <a:spcPts val="1600"/>
              </a:spcBef>
              <a:spcAft>
                <a:spcPts val="1600"/>
              </a:spcAft>
              <a:buNone/>
            </a:pPr>
            <a:r>
              <a:t/>
            </a:r>
            <a:endParaRPr/>
          </a:p>
        </p:txBody>
      </p:sp>
      <p:sp>
        <p:nvSpPr>
          <p:cNvPr id="171" name="Google Shape;171;p22"/>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dk1"/>
                </a:solidFill>
                <a:latin typeface="Consolas"/>
                <a:ea typeface="Consolas"/>
                <a:cs typeface="Consolas"/>
                <a:sym typeface="Consolas"/>
              </a:rPr>
              <a:t>https://imagej.net/Conference_2006</a:t>
            </a:r>
            <a:endParaRPr>
              <a:solidFill>
                <a:srgbClr val="FFFFFF"/>
              </a:solidFill>
              <a:latin typeface="Consolas"/>
              <a:ea typeface="Consolas"/>
              <a:cs typeface="Consolas"/>
              <a:sym typeface="Consolas"/>
            </a:endParaRPr>
          </a:p>
        </p:txBody>
      </p:sp>
      <p:pic>
        <p:nvPicPr>
          <p:cNvPr id="172" name="Google Shape;172;p22"/>
          <p:cNvPicPr preferRelativeResize="0"/>
          <p:nvPr/>
        </p:nvPicPr>
        <p:blipFill rotWithShape="1">
          <a:blip r:embed="rId3">
            <a:alphaModFix/>
          </a:blip>
          <a:srcRect b="0" l="0" r="0" t="0"/>
          <a:stretch/>
        </p:blipFill>
        <p:spPr>
          <a:xfrm>
            <a:off x="311700" y="4116300"/>
            <a:ext cx="861375" cy="861375"/>
          </a:xfrm>
          <a:prstGeom prst="rect">
            <a:avLst/>
          </a:prstGeom>
          <a:noFill/>
          <a:ln>
            <a:noFill/>
          </a:ln>
        </p:spPr>
      </p:pic>
      <p:pic>
        <p:nvPicPr>
          <p:cNvPr id="173" name="Google Shape;173;p22"/>
          <p:cNvPicPr preferRelativeResize="0"/>
          <p:nvPr/>
        </p:nvPicPr>
        <p:blipFill rotWithShape="1">
          <a:blip r:embed="rId4">
            <a:alphaModFix/>
          </a:blip>
          <a:srcRect b="99" l="0" r="0" t="99"/>
          <a:stretch/>
        </p:blipFill>
        <p:spPr>
          <a:xfrm>
            <a:off x="0" y="0"/>
            <a:ext cx="9144003" cy="1082810"/>
          </a:xfrm>
          <a:prstGeom prst="rect">
            <a:avLst/>
          </a:prstGeom>
          <a:noFill/>
          <a:ln>
            <a:noFill/>
          </a:ln>
        </p:spPr>
      </p:pic>
      <p:pic>
        <p:nvPicPr>
          <p:cNvPr id="174" name="Google Shape;174;p22"/>
          <p:cNvPicPr preferRelativeResize="0"/>
          <p:nvPr/>
        </p:nvPicPr>
        <p:blipFill>
          <a:blip r:embed="rId5">
            <a:alphaModFix/>
          </a:blip>
          <a:stretch>
            <a:fillRect/>
          </a:stretch>
        </p:blipFill>
        <p:spPr>
          <a:xfrm>
            <a:off x="1249287" y="4116300"/>
            <a:ext cx="861375" cy="861375"/>
          </a:xfrm>
          <a:prstGeom prst="rect">
            <a:avLst/>
          </a:prstGeom>
          <a:noFill/>
          <a:ln>
            <a:noFill/>
          </a:ln>
        </p:spPr>
      </p:pic>
      <p:pic>
        <p:nvPicPr>
          <p:cNvPr id="175" name="Google Shape;175;p22"/>
          <p:cNvPicPr preferRelativeResize="0"/>
          <p:nvPr/>
        </p:nvPicPr>
        <p:blipFill>
          <a:blip r:embed="rId6">
            <a:alphaModFix/>
          </a:blip>
          <a:stretch>
            <a:fillRect/>
          </a:stretch>
        </p:blipFill>
        <p:spPr>
          <a:xfrm>
            <a:off x="2186848" y="4116310"/>
            <a:ext cx="541475" cy="861375"/>
          </a:xfrm>
          <a:prstGeom prst="rect">
            <a:avLst/>
          </a:prstGeom>
          <a:noFill/>
          <a:ln>
            <a:noFill/>
          </a:ln>
        </p:spPr>
      </p:pic>
      <p:pic>
        <p:nvPicPr>
          <p:cNvPr id="176" name="Google Shape;176;p22"/>
          <p:cNvPicPr preferRelativeResize="0"/>
          <p:nvPr/>
        </p:nvPicPr>
        <p:blipFill>
          <a:blip r:embed="rId7">
            <a:alphaModFix/>
          </a:blip>
          <a:stretch>
            <a:fillRect/>
          </a:stretch>
        </p:blipFill>
        <p:spPr>
          <a:xfrm>
            <a:off x="4374600" y="3991275"/>
            <a:ext cx="4457700" cy="571500"/>
          </a:xfrm>
          <a:prstGeom prst="rect">
            <a:avLst/>
          </a:prstGeom>
          <a:noFill/>
          <a:ln>
            <a:noFill/>
          </a:ln>
        </p:spPr>
      </p:pic>
      <p:sp>
        <p:nvSpPr>
          <p:cNvPr id="177" name="Google Shape;177;p22"/>
          <p:cNvSpPr/>
          <p:nvPr/>
        </p:nvSpPr>
        <p:spPr>
          <a:xfrm>
            <a:off x="7166825" y="2303240"/>
            <a:ext cx="1597500" cy="15336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8" name="Google Shape;178;p22"/>
          <p:cNvPicPr preferRelativeResize="0"/>
          <p:nvPr/>
        </p:nvPicPr>
        <p:blipFill>
          <a:blip r:embed="rId8">
            <a:alphaModFix/>
          </a:blip>
          <a:stretch>
            <a:fillRect/>
          </a:stretch>
        </p:blipFill>
        <p:spPr>
          <a:xfrm>
            <a:off x="7253550" y="2370440"/>
            <a:ext cx="1409700" cy="1409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3"/>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https://imagej.net/TrakEM2</a:t>
            </a:r>
            <a:endParaRPr>
              <a:solidFill>
                <a:srgbClr val="FFFFFF"/>
              </a:solidFill>
              <a:latin typeface="Consolas"/>
              <a:ea typeface="Consolas"/>
              <a:cs typeface="Consolas"/>
              <a:sym typeface="Consolas"/>
            </a:endParaRPr>
          </a:p>
        </p:txBody>
      </p:sp>
      <p:pic>
        <p:nvPicPr>
          <p:cNvPr id="184" name="Google Shape;184;p23"/>
          <p:cNvPicPr preferRelativeResize="0"/>
          <p:nvPr/>
        </p:nvPicPr>
        <p:blipFill rotWithShape="1">
          <a:blip r:embed="rId3">
            <a:alphaModFix/>
          </a:blip>
          <a:srcRect b="129" l="0" r="0" t="129"/>
          <a:stretch/>
        </p:blipFill>
        <p:spPr>
          <a:xfrm>
            <a:off x="0" y="0"/>
            <a:ext cx="9144003" cy="1082093"/>
          </a:xfrm>
          <a:prstGeom prst="rect">
            <a:avLst/>
          </a:prstGeom>
          <a:noFill/>
          <a:ln>
            <a:noFill/>
          </a:ln>
        </p:spPr>
      </p:pic>
      <p:pic>
        <p:nvPicPr>
          <p:cNvPr id="185" name="Google Shape;185;p23"/>
          <p:cNvPicPr preferRelativeResize="0"/>
          <p:nvPr/>
        </p:nvPicPr>
        <p:blipFill>
          <a:blip r:embed="rId4">
            <a:alphaModFix/>
          </a:blip>
          <a:stretch>
            <a:fillRect/>
          </a:stretch>
        </p:blipFill>
        <p:spPr>
          <a:xfrm>
            <a:off x="311712" y="4116300"/>
            <a:ext cx="861375" cy="861375"/>
          </a:xfrm>
          <a:prstGeom prst="rect">
            <a:avLst/>
          </a:prstGeom>
          <a:noFill/>
          <a:ln>
            <a:noFill/>
          </a:ln>
        </p:spPr>
      </p:pic>
      <p:pic>
        <p:nvPicPr>
          <p:cNvPr id="186" name="Google Shape;186;p23"/>
          <p:cNvPicPr preferRelativeResize="0"/>
          <p:nvPr/>
        </p:nvPicPr>
        <p:blipFill>
          <a:blip r:embed="rId5">
            <a:alphaModFix/>
          </a:blip>
          <a:stretch>
            <a:fillRect/>
          </a:stretch>
        </p:blipFill>
        <p:spPr>
          <a:xfrm>
            <a:off x="2165388" y="1005900"/>
            <a:ext cx="4813226" cy="3551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4"/>
          <p:cNvSpPr txBox="1"/>
          <p:nvPr>
            <p:ph idx="1" type="body"/>
          </p:nvPr>
        </p:nvSpPr>
        <p:spPr>
          <a:xfrm>
            <a:off x="311700" y="13554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Albert Cardona needs distribution of ImageJ that includes TrakEM</a:t>
            </a:r>
            <a:endParaRPr/>
          </a:p>
          <a:p>
            <a:pPr indent="0" lvl="0" marL="0" rtl="0" algn="l">
              <a:spcBef>
                <a:spcPts val="1600"/>
              </a:spcBef>
              <a:spcAft>
                <a:spcPts val="0"/>
              </a:spcAft>
              <a:buNone/>
            </a:pPr>
            <a:r>
              <a:rPr lang="en"/>
              <a:t>Meets Johannes Schindelin at 1st ImageJ conference</a:t>
            </a:r>
            <a:endParaRPr/>
          </a:p>
          <a:p>
            <a:pPr indent="0" lvl="0" marL="0" rtl="0" algn="l">
              <a:spcBef>
                <a:spcPts val="1600"/>
              </a:spcBef>
              <a:spcAft>
                <a:spcPts val="0"/>
              </a:spcAft>
              <a:buNone/>
            </a:pPr>
            <a:r>
              <a:rPr lang="en"/>
              <a:t>Visits Pavel Tomancak lab at MPI-CBG in Dresden</a:t>
            </a:r>
            <a:endParaRPr/>
          </a:p>
          <a:p>
            <a:pPr indent="0" lvl="0" marL="0" rtl="0" algn="l">
              <a:spcBef>
                <a:spcPts val="1600"/>
              </a:spcBef>
              <a:spcAft>
                <a:spcPts val="0"/>
              </a:spcAft>
              <a:buNone/>
            </a:pPr>
            <a:r>
              <a:rPr lang="en"/>
              <a:t>Johannes and Albert become </a:t>
            </a:r>
            <a:r>
              <a:rPr b="1" lang="en"/>
              <a:t>Founding Mother and Father</a:t>
            </a:r>
            <a:r>
              <a:rPr lang="en"/>
              <a:t> of Fiji</a:t>
            </a:r>
            <a:endParaRPr/>
          </a:p>
          <a:p>
            <a:pPr indent="0" lvl="0" marL="0" rtl="0" algn="l">
              <a:spcBef>
                <a:spcPts val="1600"/>
              </a:spcBef>
              <a:spcAft>
                <a:spcPts val="1600"/>
              </a:spcAft>
              <a:buNone/>
            </a:pPr>
            <a:r>
              <a:rPr lang="en"/>
              <a:t>PAvel gets the title of </a:t>
            </a:r>
            <a:r>
              <a:rPr b="1" lang="en"/>
              <a:t>Funding Father </a:t>
            </a:r>
            <a:r>
              <a:rPr lang="en"/>
              <a:t>of Fiji</a:t>
            </a:r>
            <a:endParaRPr/>
          </a:p>
        </p:txBody>
      </p:sp>
      <p:sp>
        <p:nvSpPr>
          <p:cNvPr id="192" name="Google Shape;192;p24"/>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https://fiji.sc</a:t>
            </a:r>
            <a:endParaRPr>
              <a:solidFill>
                <a:srgbClr val="FFFFFF"/>
              </a:solidFill>
              <a:latin typeface="Consolas"/>
              <a:ea typeface="Consolas"/>
              <a:cs typeface="Consolas"/>
              <a:sym typeface="Consolas"/>
            </a:endParaRPr>
          </a:p>
        </p:txBody>
      </p:sp>
      <p:pic>
        <p:nvPicPr>
          <p:cNvPr id="193" name="Google Shape;193;p24"/>
          <p:cNvPicPr preferRelativeResize="0"/>
          <p:nvPr/>
        </p:nvPicPr>
        <p:blipFill rotWithShape="1">
          <a:blip r:embed="rId4">
            <a:alphaModFix/>
          </a:blip>
          <a:srcRect b="159" l="0" r="0" t="169"/>
          <a:stretch/>
        </p:blipFill>
        <p:spPr>
          <a:xfrm>
            <a:off x="0" y="0"/>
            <a:ext cx="9144003" cy="1081376"/>
          </a:xfrm>
          <a:prstGeom prst="rect">
            <a:avLst/>
          </a:prstGeom>
          <a:noFill/>
          <a:ln>
            <a:noFill/>
          </a:ln>
        </p:spPr>
      </p:pic>
      <p:pic>
        <p:nvPicPr>
          <p:cNvPr id="194" name="Google Shape;194;p24"/>
          <p:cNvPicPr preferRelativeResize="0"/>
          <p:nvPr/>
        </p:nvPicPr>
        <p:blipFill>
          <a:blip r:embed="rId5">
            <a:alphaModFix/>
          </a:blip>
          <a:stretch>
            <a:fillRect/>
          </a:stretch>
        </p:blipFill>
        <p:spPr>
          <a:xfrm>
            <a:off x="311698" y="4116297"/>
            <a:ext cx="541475" cy="861375"/>
          </a:xfrm>
          <a:prstGeom prst="rect">
            <a:avLst/>
          </a:prstGeom>
          <a:noFill/>
          <a:ln>
            <a:noFill/>
          </a:ln>
        </p:spPr>
      </p:pic>
      <p:pic>
        <p:nvPicPr>
          <p:cNvPr id="195" name="Google Shape;195;p24"/>
          <p:cNvPicPr preferRelativeResize="0"/>
          <p:nvPr/>
        </p:nvPicPr>
        <p:blipFill>
          <a:blip r:embed="rId6">
            <a:alphaModFix/>
          </a:blip>
          <a:stretch>
            <a:fillRect/>
          </a:stretch>
        </p:blipFill>
        <p:spPr>
          <a:xfrm>
            <a:off x="928652" y="4116299"/>
            <a:ext cx="932468" cy="861375"/>
          </a:xfrm>
          <a:prstGeom prst="rect">
            <a:avLst/>
          </a:prstGeom>
          <a:noFill/>
          <a:ln>
            <a:noFill/>
          </a:ln>
        </p:spPr>
      </p:pic>
      <p:pic>
        <p:nvPicPr>
          <p:cNvPr id="196" name="Google Shape;196;p24"/>
          <p:cNvPicPr preferRelativeResize="0"/>
          <p:nvPr/>
        </p:nvPicPr>
        <p:blipFill>
          <a:blip r:embed="rId7">
            <a:alphaModFix/>
          </a:blip>
          <a:stretch>
            <a:fillRect/>
          </a:stretch>
        </p:blipFill>
        <p:spPr>
          <a:xfrm>
            <a:off x="1936600" y="4116300"/>
            <a:ext cx="861375" cy="861375"/>
          </a:xfrm>
          <a:prstGeom prst="rect">
            <a:avLst/>
          </a:prstGeom>
          <a:noFill/>
          <a:ln>
            <a:noFill/>
          </a:ln>
        </p:spPr>
      </p:pic>
      <p:pic>
        <p:nvPicPr>
          <p:cNvPr id="197" name="Google Shape;197;p24"/>
          <p:cNvPicPr preferRelativeResize="0"/>
          <p:nvPr/>
        </p:nvPicPr>
        <p:blipFill>
          <a:blip r:embed="rId8">
            <a:alphaModFix/>
          </a:blip>
          <a:stretch>
            <a:fillRect/>
          </a:stretch>
        </p:blipFill>
        <p:spPr>
          <a:xfrm>
            <a:off x="7474699" y="3175199"/>
            <a:ext cx="1442025" cy="1442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1" name="Shape 201"/>
        <p:cNvGrpSpPr/>
        <p:nvPr/>
      </p:nvGrpSpPr>
      <p:grpSpPr>
        <a:xfrm>
          <a:off x="0" y="0"/>
          <a:ext cx="0" cy="0"/>
          <a:chOff x="0" y="0"/>
          <a:chExt cx="0" cy="0"/>
        </a:xfrm>
      </p:grpSpPr>
      <p:sp>
        <p:nvSpPr>
          <p:cNvPr id="202" name="Google Shape;202;p25"/>
          <p:cNvSpPr txBox="1"/>
          <p:nvPr>
            <p:ph idx="1" type="body"/>
          </p:nvPr>
        </p:nvSpPr>
        <p:spPr>
          <a:xfrm>
            <a:off x="311700" y="13554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t>
            </a:r>
            <a:r>
              <a:rPr lang="en"/>
              <a:t>keletal biology plugins for ImageJ</a:t>
            </a:r>
            <a:endParaRPr/>
          </a:p>
          <a:p>
            <a:pPr indent="0" lvl="0" marL="0" rtl="0" algn="l">
              <a:spcBef>
                <a:spcPts val="1600"/>
              </a:spcBef>
              <a:spcAft>
                <a:spcPts val="0"/>
              </a:spcAft>
              <a:buNone/>
            </a:pPr>
            <a:r>
              <a:rPr lang="en"/>
              <a:t>Began life as a macro (</a:t>
            </a:r>
            <a:r>
              <a:rPr lang="en">
                <a:latin typeface="Consolas"/>
                <a:ea typeface="Consolas"/>
                <a:cs typeface="Consolas"/>
                <a:sym typeface="Consolas"/>
              </a:rPr>
              <a:t>MomentMacroJ</a:t>
            </a:r>
            <a:r>
              <a:rPr lang="en"/>
              <a:t>) tracing back to NIH image</a:t>
            </a:r>
            <a:endParaRPr/>
          </a:p>
          <a:p>
            <a:pPr indent="0" lvl="0" marL="0" rtl="0" algn="l">
              <a:spcBef>
                <a:spcPts val="1600"/>
              </a:spcBef>
              <a:spcAft>
                <a:spcPts val="0"/>
              </a:spcAft>
              <a:buNone/>
            </a:pPr>
            <a:r>
              <a:rPr lang="en"/>
              <a:t>Michael Doube meets </a:t>
            </a:r>
            <a:r>
              <a:rPr lang="en"/>
              <a:t>Albert </a:t>
            </a:r>
            <a:r>
              <a:rPr lang="en"/>
              <a:t>at 1st ImageJ conference</a:t>
            </a:r>
            <a:br>
              <a:rPr lang="en"/>
            </a:br>
            <a:r>
              <a:rPr lang="en"/>
              <a:t>→ turn it into a plugin</a:t>
            </a:r>
            <a:endParaRPr/>
          </a:p>
          <a:p>
            <a:pPr indent="0" lvl="0" marL="0" rtl="0" algn="l">
              <a:spcBef>
                <a:spcPts val="1600"/>
              </a:spcBef>
              <a:spcAft>
                <a:spcPts val="0"/>
              </a:spcAft>
              <a:buNone/>
            </a:pPr>
            <a:r>
              <a:rPr lang="en"/>
              <a:t>“... an unexpected, unplanned and unbudgeted side-effect …”</a:t>
            </a:r>
            <a:endParaRPr/>
          </a:p>
          <a:p>
            <a:pPr indent="0" lvl="0" marL="0" rtl="0" algn="l">
              <a:spcBef>
                <a:spcPts val="1600"/>
              </a:spcBef>
              <a:spcAft>
                <a:spcPts val="0"/>
              </a:spcAft>
              <a:buClr>
                <a:srgbClr val="000000"/>
              </a:buClr>
              <a:buSzPts val="1100"/>
              <a:buFont typeface="Arial"/>
              <a:buNone/>
            </a:pPr>
            <a:r>
              <a:t/>
            </a:r>
            <a:endParaRPr/>
          </a:p>
          <a:p>
            <a:pPr indent="0" lvl="0" marL="0" rtl="0" algn="l">
              <a:spcBef>
                <a:spcPts val="1600"/>
              </a:spcBef>
              <a:spcAft>
                <a:spcPts val="1600"/>
              </a:spcAft>
              <a:buNone/>
            </a:pPr>
            <a:r>
              <a:t/>
            </a:r>
            <a:endParaRPr/>
          </a:p>
        </p:txBody>
      </p:sp>
      <p:sp>
        <p:nvSpPr>
          <p:cNvPr id="203" name="Google Shape;203;p25"/>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https://imagej.net/BoneJ</a:t>
            </a:r>
            <a:endParaRPr>
              <a:solidFill>
                <a:srgbClr val="FFFFFF"/>
              </a:solidFill>
              <a:latin typeface="Consolas"/>
              <a:ea typeface="Consolas"/>
              <a:cs typeface="Consolas"/>
              <a:sym typeface="Consolas"/>
            </a:endParaRPr>
          </a:p>
        </p:txBody>
      </p:sp>
      <p:pic>
        <p:nvPicPr>
          <p:cNvPr id="204" name="Google Shape;204;p25"/>
          <p:cNvPicPr preferRelativeResize="0"/>
          <p:nvPr/>
        </p:nvPicPr>
        <p:blipFill rotWithShape="1">
          <a:blip r:embed="rId3">
            <a:alphaModFix/>
          </a:blip>
          <a:srcRect b="199" l="0" r="0" t="199"/>
          <a:stretch/>
        </p:blipFill>
        <p:spPr>
          <a:xfrm>
            <a:off x="0" y="0"/>
            <a:ext cx="9144003" cy="1080660"/>
          </a:xfrm>
          <a:prstGeom prst="rect">
            <a:avLst/>
          </a:prstGeom>
          <a:noFill/>
          <a:ln>
            <a:noFill/>
          </a:ln>
        </p:spPr>
      </p:pic>
      <p:pic>
        <p:nvPicPr>
          <p:cNvPr id="205" name="Google Shape;205;p25"/>
          <p:cNvPicPr preferRelativeResize="0"/>
          <p:nvPr/>
        </p:nvPicPr>
        <p:blipFill>
          <a:blip r:embed="rId4">
            <a:alphaModFix/>
          </a:blip>
          <a:stretch>
            <a:fillRect/>
          </a:stretch>
        </p:blipFill>
        <p:spPr>
          <a:xfrm>
            <a:off x="311700" y="4116293"/>
            <a:ext cx="732377" cy="861375"/>
          </a:xfrm>
          <a:prstGeom prst="rect">
            <a:avLst/>
          </a:prstGeom>
          <a:noFill/>
          <a:ln>
            <a:noFill/>
          </a:ln>
        </p:spPr>
      </p:pic>
      <p:pic>
        <p:nvPicPr>
          <p:cNvPr id="206" name="Google Shape;206;p25"/>
          <p:cNvPicPr preferRelativeResize="0"/>
          <p:nvPr/>
        </p:nvPicPr>
        <p:blipFill>
          <a:blip r:embed="rId5">
            <a:alphaModFix/>
          </a:blip>
          <a:stretch>
            <a:fillRect/>
          </a:stretch>
        </p:blipFill>
        <p:spPr>
          <a:xfrm>
            <a:off x="7909475" y="3340943"/>
            <a:ext cx="1087025" cy="1221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0" name="Shape 210"/>
        <p:cNvGrpSpPr/>
        <p:nvPr/>
      </p:nvGrpSpPr>
      <p:grpSpPr>
        <a:xfrm>
          <a:off x="0" y="0"/>
          <a:ext cx="0" cy="0"/>
          <a:chOff x="0" y="0"/>
          <a:chExt cx="0" cy="0"/>
        </a:xfrm>
      </p:grpSpPr>
      <p:sp>
        <p:nvSpPr>
          <p:cNvPr id="211" name="Google Shape;211;p26"/>
          <p:cNvSpPr txBox="1"/>
          <p:nvPr>
            <p:ph idx="1" type="body"/>
          </p:nvPr>
        </p:nvSpPr>
        <p:spPr>
          <a:xfrm>
            <a:off x="311700" y="11518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Plugin for stitching of tiled microscopy acquisitions</a:t>
            </a:r>
            <a:endParaRPr>
              <a:latin typeface="Source Code Pro"/>
              <a:ea typeface="Source Code Pro"/>
              <a:cs typeface="Source Code Pro"/>
              <a:sym typeface="Source Code Pro"/>
            </a:endParaRPr>
          </a:p>
          <a:p>
            <a:pPr indent="0" lvl="0" marL="0" rtl="0" algn="l">
              <a:spcBef>
                <a:spcPts val="1600"/>
              </a:spcBef>
              <a:spcAft>
                <a:spcPts val="0"/>
              </a:spcAft>
              <a:buNone/>
            </a:pPr>
            <a:r>
              <a:rPr lang="en"/>
              <a:t>Based on phase correlation</a:t>
            </a:r>
            <a:endParaRPr/>
          </a:p>
          <a:p>
            <a:pPr indent="0" lvl="0" marL="0" rtl="0" algn="l">
              <a:spcBef>
                <a:spcPts val="1600"/>
              </a:spcBef>
              <a:spcAft>
                <a:spcPts val="0"/>
              </a:spcAft>
              <a:buNone/>
            </a:pPr>
            <a:r>
              <a:rPr lang="en"/>
              <a:t>Simple and </a:t>
            </a:r>
            <a:r>
              <a:rPr lang="en"/>
              <a:t>intuitive</a:t>
            </a:r>
            <a:r>
              <a:rPr lang="en"/>
              <a:t> GUI, simply works</a:t>
            </a:r>
            <a:endParaRPr/>
          </a:p>
          <a:p>
            <a:pPr indent="0" lvl="0" marL="0" rtl="0" algn="l">
              <a:spcBef>
                <a:spcPts val="1600"/>
              </a:spcBef>
              <a:spcAft>
                <a:spcPts val="0"/>
              </a:spcAft>
              <a:buNone/>
            </a:pPr>
            <a:r>
              <a:rPr lang="en"/>
              <a:t>One of the most cited Fiji plugins (838 citations)</a:t>
            </a:r>
            <a:endParaRPr/>
          </a:p>
          <a:p>
            <a:pPr indent="0" lvl="0" marL="0" rtl="0" algn="l">
              <a:spcBef>
                <a:spcPts val="1600"/>
              </a:spcBef>
              <a:spcAft>
                <a:spcPts val="1600"/>
              </a:spcAft>
              <a:buNone/>
            </a:pPr>
            <a:r>
              <a:rPr lang="en"/>
              <a:t>Later developed by Stephan Preibisch </a:t>
            </a:r>
            <a:r>
              <a:rPr i="1" lang="en"/>
              <a:t>et al.</a:t>
            </a:r>
            <a:r>
              <a:rPr lang="en"/>
              <a:t> into BigStitcher</a:t>
            </a:r>
            <a:endParaRPr/>
          </a:p>
        </p:txBody>
      </p:sp>
      <p:sp>
        <p:nvSpPr>
          <p:cNvPr id="212" name="Google Shape;212;p26"/>
          <p:cNvSpPr txBox="1"/>
          <p:nvPr/>
        </p:nvSpPr>
        <p:spPr>
          <a:xfrm>
            <a:off x="5083275" y="4191800"/>
            <a:ext cx="38706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a:t>
            </a:r>
            <a:r>
              <a:rPr lang="en">
                <a:solidFill>
                  <a:srgbClr val="FFFFFF"/>
                </a:solidFill>
                <a:latin typeface="Consolas"/>
                <a:ea typeface="Consolas"/>
                <a:cs typeface="Consolas"/>
                <a:sym typeface="Consolas"/>
              </a:rPr>
              <a:t>Image_Stitching</a:t>
            </a:r>
            <a:endParaRPr>
              <a:solidFill>
                <a:srgbClr val="FFFFFF"/>
              </a:solidFill>
              <a:latin typeface="Consolas"/>
              <a:ea typeface="Consolas"/>
              <a:cs typeface="Consolas"/>
              <a:sym typeface="Consolas"/>
            </a:endParaRPr>
          </a:p>
        </p:txBody>
      </p:sp>
      <p:pic>
        <p:nvPicPr>
          <p:cNvPr id="213" name="Google Shape;213;p26"/>
          <p:cNvPicPr preferRelativeResize="0"/>
          <p:nvPr/>
        </p:nvPicPr>
        <p:blipFill rotWithShape="1">
          <a:blip r:embed="rId3">
            <a:alphaModFix/>
          </a:blip>
          <a:srcRect b="455" l="0" r="0" t="465"/>
          <a:stretch/>
        </p:blipFill>
        <p:spPr>
          <a:xfrm>
            <a:off x="0" y="0"/>
            <a:ext cx="9144003" cy="1074946"/>
          </a:xfrm>
          <a:prstGeom prst="rect">
            <a:avLst/>
          </a:prstGeom>
          <a:noFill/>
          <a:ln>
            <a:noFill/>
          </a:ln>
        </p:spPr>
      </p:pic>
      <p:pic>
        <p:nvPicPr>
          <p:cNvPr id="214" name="Google Shape;214;p26"/>
          <p:cNvPicPr preferRelativeResize="0"/>
          <p:nvPr/>
        </p:nvPicPr>
        <p:blipFill>
          <a:blip r:embed="rId4">
            <a:alphaModFix/>
          </a:blip>
          <a:stretch>
            <a:fillRect/>
          </a:stretch>
        </p:blipFill>
        <p:spPr>
          <a:xfrm>
            <a:off x="311700" y="4116300"/>
            <a:ext cx="717800" cy="862374"/>
          </a:xfrm>
          <a:prstGeom prst="rect">
            <a:avLst/>
          </a:prstGeom>
          <a:noFill/>
          <a:ln>
            <a:noFill/>
          </a:ln>
        </p:spPr>
      </p:pic>
      <p:pic>
        <p:nvPicPr>
          <p:cNvPr id="215" name="Google Shape;215;p26"/>
          <p:cNvPicPr preferRelativeResize="0"/>
          <p:nvPr/>
        </p:nvPicPr>
        <p:blipFill>
          <a:blip r:embed="rId5">
            <a:alphaModFix/>
          </a:blip>
          <a:stretch>
            <a:fillRect/>
          </a:stretch>
        </p:blipFill>
        <p:spPr>
          <a:xfrm>
            <a:off x="1105700" y="4116315"/>
            <a:ext cx="717800" cy="861360"/>
          </a:xfrm>
          <a:prstGeom prst="rect">
            <a:avLst/>
          </a:prstGeom>
          <a:noFill/>
          <a:ln>
            <a:noFill/>
          </a:ln>
        </p:spPr>
      </p:pic>
      <p:pic>
        <p:nvPicPr>
          <p:cNvPr id="216" name="Google Shape;216;p26"/>
          <p:cNvPicPr preferRelativeResize="0"/>
          <p:nvPr/>
        </p:nvPicPr>
        <p:blipFill>
          <a:blip r:embed="rId6">
            <a:alphaModFix/>
          </a:blip>
          <a:stretch>
            <a:fillRect/>
          </a:stretch>
        </p:blipFill>
        <p:spPr>
          <a:xfrm>
            <a:off x="2216227" y="4116312"/>
            <a:ext cx="932468" cy="861375"/>
          </a:xfrm>
          <a:prstGeom prst="rect">
            <a:avLst/>
          </a:prstGeom>
          <a:noFill/>
          <a:ln>
            <a:noFill/>
          </a:ln>
        </p:spPr>
      </p:pic>
      <p:sp>
        <p:nvSpPr>
          <p:cNvPr id="217" name="Google Shape;217;p26"/>
          <p:cNvSpPr txBox="1"/>
          <p:nvPr/>
        </p:nvSpPr>
        <p:spPr>
          <a:xfrm>
            <a:off x="6643875" y="4680975"/>
            <a:ext cx="2273400" cy="29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Times New Roman"/>
                <a:ea typeface="Times New Roman"/>
                <a:cs typeface="Times New Roman"/>
                <a:sym typeface="Times New Roman"/>
              </a:rPr>
              <a:t>Preibisch S. et al. (2009) </a:t>
            </a:r>
            <a:r>
              <a:rPr i="1" lang="en" sz="1000">
                <a:solidFill>
                  <a:srgbClr val="FFFFFF"/>
                </a:solidFill>
                <a:latin typeface="Times New Roman"/>
                <a:ea typeface="Times New Roman"/>
                <a:cs typeface="Times New Roman"/>
                <a:sym typeface="Times New Roman"/>
              </a:rPr>
              <a:t>Bioinformatics</a:t>
            </a:r>
            <a:r>
              <a:rPr i="1" lang="en" sz="1000">
                <a:solidFill>
                  <a:srgbClr val="FFFFFF"/>
                </a:solidFill>
                <a:latin typeface="Times New Roman"/>
                <a:ea typeface="Times New Roman"/>
                <a:cs typeface="Times New Roman"/>
                <a:sym typeface="Times New Roman"/>
              </a:rPr>
              <a:t> </a:t>
            </a:r>
            <a:endParaRPr i="1" sz="1000">
              <a:solidFill>
                <a:srgbClr val="FFFFFF"/>
              </a:solidFill>
              <a:latin typeface="Times New Roman"/>
              <a:ea typeface="Times New Roman"/>
              <a:cs typeface="Times New Roman"/>
              <a:sym typeface="Times New Roman"/>
            </a:endParaRPr>
          </a:p>
        </p:txBody>
      </p:sp>
      <p:pic>
        <p:nvPicPr>
          <p:cNvPr id="218" name="Google Shape;218;p26"/>
          <p:cNvPicPr preferRelativeResize="0"/>
          <p:nvPr/>
        </p:nvPicPr>
        <p:blipFill>
          <a:blip r:embed="rId7">
            <a:alphaModFix/>
          </a:blip>
          <a:stretch>
            <a:fillRect/>
          </a:stretch>
        </p:blipFill>
        <p:spPr>
          <a:xfrm>
            <a:off x="5618000" y="1202950"/>
            <a:ext cx="3335875" cy="1969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7"/>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https://imagej.net/ImgLib1</a:t>
            </a:r>
            <a:endParaRPr>
              <a:solidFill>
                <a:srgbClr val="FFFFFF"/>
              </a:solidFill>
              <a:latin typeface="Consolas"/>
              <a:ea typeface="Consolas"/>
              <a:cs typeface="Consolas"/>
              <a:sym typeface="Consolas"/>
            </a:endParaRPr>
          </a:p>
        </p:txBody>
      </p:sp>
      <p:pic>
        <p:nvPicPr>
          <p:cNvPr id="224" name="Google Shape;224;p27"/>
          <p:cNvPicPr preferRelativeResize="0"/>
          <p:nvPr/>
        </p:nvPicPr>
        <p:blipFill rotWithShape="1">
          <a:blip r:embed="rId3">
            <a:alphaModFix/>
          </a:blip>
          <a:srcRect b="199" l="0" r="0" t="199"/>
          <a:stretch/>
        </p:blipFill>
        <p:spPr>
          <a:xfrm>
            <a:off x="0" y="0"/>
            <a:ext cx="9144003" cy="1080660"/>
          </a:xfrm>
          <a:prstGeom prst="rect">
            <a:avLst/>
          </a:prstGeom>
          <a:noFill/>
          <a:ln>
            <a:noFill/>
          </a:ln>
        </p:spPr>
      </p:pic>
      <p:pic>
        <p:nvPicPr>
          <p:cNvPr id="225" name="Google Shape;225;p27"/>
          <p:cNvPicPr preferRelativeResize="0"/>
          <p:nvPr/>
        </p:nvPicPr>
        <p:blipFill>
          <a:blip r:embed="rId4">
            <a:alphaModFix/>
          </a:blip>
          <a:stretch>
            <a:fillRect/>
          </a:stretch>
        </p:blipFill>
        <p:spPr>
          <a:xfrm>
            <a:off x="1105700" y="4116800"/>
            <a:ext cx="717809" cy="861375"/>
          </a:xfrm>
          <a:prstGeom prst="rect">
            <a:avLst/>
          </a:prstGeom>
          <a:noFill/>
          <a:ln>
            <a:noFill/>
          </a:ln>
        </p:spPr>
      </p:pic>
      <p:pic>
        <p:nvPicPr>
          <p:cNvPr id="226" name="Google Shape;226;p27"/>
          <p:cNvPicPr preferRelativeResize="0"/>
          <p:nvPr/>
        </p:nvPicPr>
        <p:blipFill>
          <a:blip r:embed="rId5">
            <a:alphaModFix/>
          </a:blip>
          <a:stretch>
            <a:fillRect/>
          </a:stretch>
        </p:blipFill>
        <p:spPr>
          <a:xfrm>
            <a:off x="311700" y="4116300"/>
            <a:ext cx="717800" cy="862374"/>
          </a:xfrm>
          <a:prstGeom prst="rect">
            <a:avLst/>
          </a:prstGeom>
          <a:noFill/>
          <a:ln>
            <a:noFill/>
          </a:ln>
        </p:spPr>
      </p:pic>
      <p:pic>
        <p:nvPicPr>
          <p:cNvPr id="227" name="Google Shape;227;p27"/>
          <p:cNvPicPr preferRelativeResize="0"/>
          <p:nvPr/>
        </p:nvPicPr>
        <p:blipFill>
          <a:blip r:embed="rId6">
            <a:alphaModFix/>
          </a:blip>
          <a:stretch>
            <a:fillRect/>
          </a:stretch>
        </p:blipFill>
        <p:spPr>
          <a:xfrm>
            <a:off x="2182027" y="4116799"/>
            <a:ext cx="932468" cy="861375"/>
          </a:xfrm>
          <a:prstGeom prst="rect">
            <a:avLst/>
          </a:prstGeom>
          <a:noFill/>
          <a:ln>
            <a:noFill/>
          </a:ln>
        </p:spPr>
      </p:pic>
      <p:pic>
        <p:nvPicPr>
          <p:cNvPr id="228" name="Google Shape;228;p27"/>
          <p:cNvPicPr preferRelativeResize="0"/>
          <p:nvPr/>
        </p:nvPicPr>
        <p:blipFill>
          <a:blip r:embed="rId7">
            <a:alphaModFix/>
          </a:blip>
          <a:stretch>
            <a:fillRect/>
          </a:stretch>
        </p:blipFill>
        <p:spPr>
          <a:xfrm>
            <a:off x="1048038" y="1080650"/>
            <a:ext cx="7047925" cy="2597725"/>
          </a:xfrm>
          <a:prstGeom prst="rect">
            <a:avLst/>
          </a:prstGeom>
          <a:noFill/>
          <a:ln>
            <a:noFill/>
          </a:ln>
        </p:spPr>
      </p:pic>
      <p:pic>
        <p:nvPicPr>
          <p:cNvPr id="229" name="Google Shape;229;p27"/>
          <p:cNvPicPr preferRelativeResize="0"/>
          <p:nvPr/>
        </p:nvPicPr>
        <p:blipFill>
          <a:blip r:embed="rId8">
            <a:alphaModFix/>
          </a:blip>
          <a:stretch>
            <a:fillRect/>
          </a:stretch>
        </p:blipFill>
        <p:spPr>
          <a:xfrm>
            <a:off x="7236675" y="3808925"/>
            <a:ext cx="1852675" cy="753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8"/>
          <p:cNvSpPr txBox="1"/>
          <p:nvPr>
            <p:ph idx="1" type="body"/>
          </p:nvPr>
        </p:nvSpPr>
        <p:spPr>
          <a:xfrm>
            <a:off x="311700" y="11268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Zeiss SPIM</a:t>
            </a:r>
            <a:r>
              <a:rPr lang="en" sz="1400"/>
              <a:t> prototype at MPI-CBG</a:t>
            </a:r>
            <a:endParaRPr sz="1400"/>
          </a:p>
          <a:p>
            <a:pPr indent="0" lvl="0" marL="0" rtl="0" algn="l">
              <a:spcBef>
                <a:spcPts val="1600"/>
              </a:spcBef>
              <a:spcAft>
                <a:spcPts val="0"/>
              </a:spcAft>
              <a:buNone/>
            </a:pPr>
            <a:r>
              <a:rPr lang="en" sz="1400"/>
              <a:t>Stephan &amp; Stephan wanted to keep developing in ImageJ (Java) ...</a:t>
            </a:r>
            <a:endParaRPr sz="1400"/>
          </a:p>
          <a:p>
            <a:pPr indent="0" lvl="0" marL="0" rtl="0" algn="l">
              <a:spcBef>
                <a:spcPts val="1600"/>
              </a:spcBef>
              <a:spcAft>
                <a:spcPts val="0"/>
              </a:spcAft>
              <a:buNone/>
            </a:pPr>
            <a:r>
              <a:rPr lang="en" sz="1400"/>
              <a:t>… but ImageJ data structures were lacking flexibility.</a:t>
            </a:r>
            <a:endParaRPr sz="1400"/>
          </a:p>
          <a:p>
            <a:pPr indent="0" lvl="0" marL="0" rtl="0" algn="l">
              <a:spcBef>
                <a:spcPts val="1600"/>
              </a:spcBef>
              <a:spcAft>
                <a:spcPts val="0"/>
              </a:spcAft>
              <a:buNone/>
            </a:pPr>
            <a:r>
              <a:rPr lang="en" sz="1400"/>
              <a:t>ImgLib introduced:</a:t>
            </a:r>
            <a:br>
              <a:rPr lang="en" sz="1400"/>
            </a:br>
            <a:r>
              <a:rPr lang="en" sz="1400"/>
              <a:t>	Extensible pixel types with shared API</a:t>
            </a:r>
            <a:br>
              <a:rPr lang="en" sz="1400"/>
            </a:br>
            <a:r>
              <a:rPr lang="en" sz="1400"/>
              <a:t>	Extensible image storage types</a:t>
            </a:r>
            <a:br>
              <a:rPr lang="en" sz="1400"/>
            </a:br>
            <a:r>
              <a:rPr lang="en" sz="1400"/>
              <a:t>	Uniform nD pixel access on &gt;2G grids</a:t>
            </a:r>
            <a:endParaRPr sz="1400"/>
          </a:p>
          <a:p>
            <a:pPr indent="0" lvl="0" marL="0" rtl="0" algn="l">
              <a:spcBef>
                <a:spcPts val="1600"/>
              </a:spcBef>
              <a:spcAft>
                <a:spcPts val="1600"/>
              </a:spcAft>
              <a:buNone/>
            </a:pPr>
            <a:r>
              <a:rPr lang="en" sz="1400"/>
              <a:t>Proxies, layers, interfaces, generics  → but modern JVMs are amazing at optimizing...</a:t>
            </a:r>
            <a:br>
              <a:rPr lang="en" sz="1400"/>
            </a:br>
            <a:r>
              <a:rPr lang="en" sz="1400"/>
              <a:t>	</a:t>
            </a:r>
            <a:endParaRPr sz="1400"/>
          </a:p>
        </p:txBody>
      </p:sp>
      <p:sp>
        <p:nvSpPr>
          <p:cNvPr id="235" name="Google Shape;235;p28"/>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https://imagej.net/ImgLib1</a:t>
            </a:r>
            <a:endParaRPr>
              <a:solidFill>
                <a:srgbClr val="FFFFFF"/>
              </a:solidFill>
              <a:latin typeface="Consolas"/>
              <a:ea typeface="Consolas"/>
              <a:cs typeface="Consolas"/>
              <a:sym typeface="Consolas"/>
            </a:endParaRPr>
          </a:p>
        </p:txBody>
      </p:sp>
      <p:pic>
        <p:nvPicPr>
          <p:cNvPr id="236" name="Google Shape;236;p28"/>
          <p:cNvPicPr preferRelativeResize="0"/>
          <p:nvPr/>
        </p:nvPicPr>
        <p:blipFill rotWithShape="1">
          <a:blip r:embed="rId3">
            <a:alphaModFix/>
          </a:blip>
          <a:srcRect b="199" l="0" r="0" t="199"/>
          <a:stretch/>
        </p:blipFill>
        <p:spPr>
          <a:xfrm>
            <a:off x="0" y="0"/>
            <a:ext cx="9144003" cy="1080660"/>
          </a:xfrm>
          <a:prstGeom prst="rect">
            <a:avLst/>
          </a:prstGeom>
          <a:noFill/>
          <a:ln>
            <a:noFill/>
          </a:ln>
        </p:spPr>
      </p:pic>
      <p:pic>
        <p:nvPicPr>
          <p:cNvPr id="237" name="Google Shape;237;p28"/>
          <p:cNvPicPr preferRelativeResize="0"/>
          <p:nvPr/>
        </p:nvPicPr>
        <p:blipFill>
          <a:blip r:embed="rId4">
            <a:alphaModFix/>
          </a:blip>
          <a:stretch>
            <a:fillRect/>
          </a:stretch>
        </p:blipFill>
        <p:spPr>
          <a:xfrm>
            <a:off x="1105700" y="4116800"/>
            <a:ext cx="717809" cy="861375"/>
          </a:xfrm>
          <a:prstGeom prst="rect">
            <a:avLst/>
          </a:prstGeom>
          <a:noFill/>
          <a:ln>
            <a:noFill/>
          </a:ln>
        </p:spPr>
      </p:pic>
      <p:pic>
        <p:nvPicPr>
          <p:cNvPr id="238" name="Google Shape;238;p28"/>
          <p:cNvPicPr preferRelativeResize="0"/>
          <p:nvPr/>
        </p:nvPicPr>
        <p:blipFill>
          <a:blip r:embed="rId5">
            <a:alphaModFix/>
          </a:blip>
          <a:stretch>
            <a:fillRect/>
          </a:stretch>
        </p:blipFill>
        <p:spPr>
          <a:xfrm>
            <a:off x="311700" y="4116300"/>
            <a:ext cx="717800" cy="862374"/>
          </a:xfrm>
          <a:prstGeom prst="rect">
            <a:avLst/>
          </a:prstGeom>
          <a:noFill/>
          <a:ln>
            <a:noFill/>
          </a:ln>
        </p:spPr>
      </p:pic>
      <p:pic>
        <p:nvPicPr>
          <p:cNvPr id="239" name="Google Shape;239;p28"/>
          <p:cNvPicPr preferRelativeResize="0"/>
          <p:nvPr/>
        </p:nvPicPr>
        <p:blipFill>
          <a:blip r:embed="rId6">
            <a:alphaModFix/>
          </a:blip>
          <a:stretch>
            <a:fillRect/>
          </a:stretch>
        </p:blipFill>
        <p:spPr>
          <a:xfrm>
            <a:off x="2182027" y="4116799"/>
            <a:ext cx="932468" cy="861375"/>
          </a:xfrm>
          <a:prstGeom prst="rect">
            <a:avLst/>
          </a:prstGeom>
          <a:noFill/>
          <a:ln>
            <a:noFill/>
          </a:ln>
        </p:spPr>
      </p:pic>
      <p:pic>
        <p:nvPicPr>
          <p:cNvPr id="240" name="Google Shape;240;p28"/>
          <p:cNvPicPr preferRelativeResize="0"/>
          <p:nvPr/>
        </p:nvPicPr>
        <p:blipFill>
          <a:blip r:embed="rId7">
            <a:alphaModFix/>
          </a:blip>
          <a:stretch>
            <a:fillRect/>
          </a:stretch>
        </p:blipFill>
        <p:spPr>
          <a:xfrm>
            <a:off x="6740675" y="1834113"/>
            <a:ext cx="1285075" cy="1475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9"/>
          <p:cNvSpPr txBox="1"/>
          <p:nvPr>
            <p:ph idx="1" type="body"/>
          </p:nvPr>
        </p:nvSpPr>
        <p:spPr>
          <a:xfrm>
            <a:off x="5458400" y="1079950"/>
            <a:ext cx="3429000" cy="398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Ignacio Arganda-Carreras: </a:t>
            </a:r>
            <a:r>
              <a:rPr lang="en"/>
              <a:t>bUnwarpJ</a:t>
            </a:r>
            <a:endParaRPr/>
          </a:p>
          <a:p>
            <a:pPr indent="0" lvl="0" marL="0" rtl="0" algn="l">
              <a:spcBef>
                <a:spcPts val="1600"/>
              </a:spcBef>
              <a:spcAft>
                <a:spcPts val="0"/>
              </a:spcAft>
              <a:buNone/>
            </a:pPr>
            <a:r>
              <a:rPr lang="en"/>
              <a:t>Stephan Saalfeld:</a:t>
            </a:r>
            <a:br>
              <a:rPr lang="en"/>
            </a:br>
            <a:r>
              <a:rPr lang="en"/>
              <a:t>landmarks (SIFT, MOPS)</a:t>
            </a:r>
            <a:endParaRPr/>
          </a:p>
          <a:p>
            <a:pPr indent="0" lvl="0" marL="0" rtl="0" algn="l">
              <a:spcBef>
                <a:spcPts val="1600"/>
              </a:spcBef>
              <a:spcAft>
                <a:spcPts val="0"/>
              </a:spcAft>
              <a:buNone/>
            </a:pPr>
            <a:r>
              <a:rPr lang="en"/>
              <a:t>Stephan Preibisch: </a:t>
            </a:r>
            <a:r>
              <a:rPr lang="en"/>
              <a:t>S</a:t>
            </a:r>
            <a:r>
              <a:rPr lang="en"/>
              <a:t>titching</a:t>
            </a:r>
            <a:endParaRPr/>
          </a:p>
          <a:p>
            <a:pPr indent="0" lvl="0" marL="0" rtl="0" algn="l">
              <a:spcBef>
                <a:spcPts val="1600"/>
              </a:spcBef>
              <a:spcAft>
                <a:spcPts val="1600"/>
              </a:spcAft>
              <a:buNone/>
            </a:pPr>
            <a:r>
              <a:rPr lang="en"/>
              <a:t>Johannes Schindelin: Fiji!</a:t>
            </a:r>
            <a:endParaRPr/>
          </a:p>
        </p:txBody>
      </p:sp>
      <p:sp>
        <p:nvSpPr>
          <p:cNvPr id="246" name="Google Shape;246;p29"/>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dk1"/>
                </a:solidFill>
                <a:latin typeface="Consolas"/>
                <a:ea typeface="Consolas"/>
                <a:cs typeface="Consolas"/>
                <a:sym typeface="Consolas"/>
              </a:rPr>
              <a:t>https://imagej.net/Conference_2008</a:t>
            </a:r>
            <a:endParaRPr>
              <a:solidFill>
                <a:srgbClr val="FFFFFF"/>
              </a:solidFill>
              <a:latin typeface="Consolas"/>
              <a:ea typeface="Consolas"/>
              <a:cs typeface="Consolas"/>
              <a:sym typeface="Consolas"/>
            </a:endParaRPr>
          </a:p>
        </p:txBody>
      </p:sp>
      <p:pic>
        <p:nvPicPr>
          <p:cNvPr id="247" name="Google Shape;247;p29"/>
          <p:cNvPicPr preferRelativeResize="0"/>
          <p:nvPr/>
        </p:nvPicPr>
        <p:blipFill rotWithShape="1">
          <a:blip r:embed="rId3">
            <a:alphaModFix/>
          </a:blip>
          <a:srcRect b="228" l="0" r="0" t="228"/>
          <a:stretch/>
        </p:blipFill>
        <p:spPr>
          <a:xfrm>
            <a:off x="0" y="0"/>
            <a:ext cx="9144003" cy="1079944"/>
          </a:xfrm>
          <a:prstGeom prst="rect">
            <a:avLst/>
          </a:prstGeom>
          <a:noFill/>
          <a:ln>
            <a:noFill/>
          </a:ln>
        </p:spPr>
      </p:pic>
      <p:pic>
        <p:nvPicPr>
          <p:cNvPr id="248" name="Google Shape;248;p29"/>
          <p:cNvPicPr preferRelativeResize="0"/>
          <p:nvPr/>
        </p:nvPicPr>
        <p:blipFill rotWithShape="1">
          <a:blip r:embed="rId4">
            <a:alphaModFix/>
          </a:blip>
          <a:srcRect b="0" l="0" r="0" t="0"/>
          <a:stretch/>
        </p:blipFill>
        <p:spPr>
          <a:xfrm>
            <a:off x="311700" y="4116300"/>
            <a:ext cx="861375" cy="861375"/>
          </a:xfrm>
          <a:prstGeom prst="rect">
            <a:avLst/>
          </a:prstGeom>
          <a:noFill/>
          <a:ln>
            <a:noFill/>
          </a:ln>
        </p:spPr>
      </p:pic>
      <p:pic>
        <p:nvPicPr>
          <p:cNvPr id="249" name="Google Shape;249;p29"/>
          <p:cNvPicPr preferRelativeResize="0"/>
          <p:nvPr/>
        </p:nvPicPr>
        <p:blipFill>
          <a:blip r:embed="rId5">
            <a:alphaModFix/>
          </a:blip>
          <a:stretch>
            <a:fillRect/>
          </a:stretch>
        </p:blipFill>
        <p:spPr>
          <a:xfrm>
            <a:off x="4374600" y="3991275"/>
            <a:ext cx="4457700" cy="571500"/>
          </a:xfrm>
          <a:prstGeom prst="rect">
            <a:avLst/>
          </a:prstGeom>
          <a:noFill/>
          <a:ln>
            <a:noFill/>
          </a:ln>
        </p:spPr>
      </p:pic>
      <p:pic>
        <p:nvPicPr>
          <p:cNvPr id="250" name="Google Shape;250;p29"/>
          <p:cNvPicPr preferRelativeResize="0"/>
          <p:nvPr/>
        </p:nvPicPr>
        <p:blipFill>
          <a:blip r:embed="rId6">
            <a:alphaModFix/>
          </a:blip>
          <a:stretch>
            <a:fillRect/>
          </a:stretch>
        </p:blipFill>
        <p:spPr>
          <a:xfrm>
            <a:off x="1223402" y="4116301"/>
            <a:ext cx="701965" cy="861375"/>
          </a:xfrm>
          <a:prstGeom prst="rect">
            <a:avLst/>
          </a:prstGeom>
          <a:noFill/>
          <a:ln>
            <a:noFill/>
          </a:ln>
        </p:spPr>
      </p:pic>
      <p:pic>
        <p:nvPicPr>
          <p:cNvPr id="251" name="Google Shape;251;p29"/>
          <p:cNvPicPr preferRelativeResize="0"/>
          <p:nvPr/>
        </p:nvPicPr>
        <p:blipFill>
          <a:blip r:embed="rId7">
            <a:alphaModFix/>
          </a:blip>
          <a:stretch>
            <a:fillRect/>
          </a:stretch>
        </p:blipFill>
        <p:spPr>
          <a:xfrm>
            <a:off x="2769700" y="4116300"/>
            <a:ext cx="717809" cy="861375"/>
          </a:xfrm>
          <a:prstGeom prst="rect">
            <a:avLst/>
          </a:prstGeom>
          <a:noFill/>
          <a:ln>
            <a:noFill/>
          </a:ln>
        </p:spPr>
      </p:pic>
      <p:pic>
        <p:nvPicPr>
          <p:cNvPr id="252" name="Google Shape;252;p29"/>
          <p:cNvPicPr preferRelativeResize="0"/>
          <p:nvPr/>
        </p:nvPicPr>
        <p:blipFill>
          <a:blip r:embed="rId8">
            <a:alphaModFix/>
          </a:blip>
          <a:stretch>
            <a:fillRect/>
          </a:stretch>
        </p:blipFill>
        <p:spPr>
          <a:xfrm>
            <a:off x="1975700" y="4115800"/>
            <a:ext cx="717800" cy="862374"/>
          </a:xfrm>
          <a:prstGeom prst="rect">
            <a:avLst/>
          </a:prstGeom>
          <a:noFill/>
          <a:ln>
            <a:noFill/>
          </a:ln>
        </p:spPr>
      </p:pic>
      <p:pic>
        <p:nvPicPr>
          <p:cNvPr id="253" name="Google Shape;253;p29"/>
          <p:cNvPicPr preferRelativeResize="0"/>
          <p:nvPr/>
        </p:nvPicPr>
        <p:blipFill>
          <a:blip r:embed="rId9">
            <a:alphaModFix/>
          </a:blip>
          <a:stretch>
            <a:fillRect/>
          </a:stretch>
        </p:blipFill>
        <p:spPr>
          <a:xfrm>
            <a:off x="3572323" y="4116297"/>
            <a:ext cx="541475" cy="861375"/>
          </a:xfrm>
          <a:prstGeom prst="rect">
            <a:avLst/>
          </a:prstGeom>
          <a:noFill/>
          <a:ln>
            <a:noFill/>
          </a:ln>
        </p:spPr>
      </p:pic>
      <p:pic>
        <p:nvPicPr>
          <p:cNvPr id="254" name="Google Shape;254;p29"/>
          <p:cNvPicPr preferRelativeResize="0"/>
          <p:nvPr/>
        </p:nvPicPr>
        <p:blipFill>
          <a:blip r:embed="rId10">
            <a:alphaModFix/>
          </a:blip>
          <a:stretch>
            <a:fillRect/>
          </a:stretch>
        </p:blipFill>
        <p:spPr>
          <a:xfrm>
            <a:off x="311688" y="1079950"/>
            <a:ext cx="4955475" cy="2572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0"/>
          <p:cNvSpPr txBox="1"/>
          <p:nvPr>
            <p:ph idx="1" type="body"/>
          </p:nvPr>
        </p:nvSpPr>
        <p:spPr>
          <a:xfrm>
            <a:off x="311700" y="13554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Actually it started in early 2006 with KNIME Image Mining for Active Learning.</a:t>
            </a:r>
            <a:endParaRPr/>
          </a:p>
        </p:txBody>
      </p:sp>
      <p:pic>
        <p:nvPicPr>
          <p:cNvPr id="260" name="Google Shape;260;p30"/>
          <p:cNvPicPr preferRelativeResize="0"/>
          <p:nvPr/>
        </p:nvPicPr>
        <p:blipFill rotWithShape="1">
          <a:blip r:embed="rId3">
            <a:alphaModFix/>
          </a:blip>
          <a:srcRect b="258" l="0" r="0" t="268"/>
          <a:stretch/>
        </p:blipFill>
        <p:spPr>
          <a:xfrm>
            <a:off x="0" y="0"/>
            <a:ext cx="9144003" cy="1079229"/>
          </a:xfrm>
          <a:prstGeom prst="rect">
            <a:avLst/>
          </a:prstGeom>
          <a:noFill/>
          <a:ln>
            <a:noFill/>
          </a:ln>
        </p:spPr>
      </p:pic>
      <p:pic>
        <p:nvPicPr>
          <p:cNvPr id="261" name="Google Shape;261;p30"/>
          <p:cNvPicPr preferRelativeResize="0"/>
          <p:nvPr/>
        </p:nvPicPr>
        <p:blipFill>
          <a:blip r:embed="rId4">
            <a:alphaModFix/>
          </a:blip>
          <a:stretch>
            <a:fillRect/>
          </a:stretch>
        </p:blipFill>
        <p:spPr>
          <a:xfrm>
            <a:off x="2276438" y="1804351"/>
            <a:ext cx="4591124" cy="2814099"/>
          </a:xfrm>
          <a:prstGeom prst="rect">
            <a:avLst/>
          </a:prstGeom>
          <a:noFill/>
          <a:ln>
            <a:noFill/>
          </a:ln>
        </p:spPr>
      </p:pic>
      <p:sp>
        <p:nvSpPr>
          <p:cNvPr id="262" name="Google Shape;262;p30"/>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https://knime.imagej.net</a:t>
            </a:r>
            <a:endParaRPr>
              <a:solidFill>
                <a:srgbClr val="FFFFFF"/>
              </a:solidFill>
              <a:latin typeface="Consolas"/>
              <a:ea typeface="Consolas"/>
              <a:cs typeface="Consolas"/>
              <a:sym typeface="Consolas"/>
            </a:endParaRPr>
          </a:p>
          <a:p>
            <a:pPr indent="0" lvl="0" marL="0" rtl="0" algn="r">
              <a:spcBef>
                <a:spcPts val="0"/>
              </a:spcBef>
              <a:spcAft>
                <a:spcPts val="0"/>
              </a:spcAft>
              <a:buNone/>
            </a:pPr>
            <a:r>
              <a:t/>
            </a:r>
            <a:endParaRPr>
              <a:solidFill>
                <a:srgbClr val="FFFFFF"/>
              </a:solidFill>
              <a:latin typeface="Consolas"/>
              <a:ea typeface="Consolas"/>
              <a:cs typeface="Consolas"/>
              <a:sym typeface="Consolas"/>
            </a:endParaRPr>
          </a:p>
        </p:txBody>
      </p:sp>
      <p:pic>
        <p:nvPicPr>
          <p:cNvPr id="263" name="Google Shape;263;p30"/>
          <p:cNvPicPr preferRelativeResize="0"/>
          <p:nvPr/>
        </p:nvPicPr>
        <p:blipFill>
          <a:blip r:embed="rId5">
            <a:alphaModFix/>
          </a:blip>
          <a:stretch>
            <a:fillRect/>
          </a:stretch>
        </p:blipFill>
        <p:spPr>
          <a:xfrm>
            <a:off x="311700" y="4116300"/>
            <a:ext cx="646026" cy="861375"/>
          </a:xfrm>
          <a:prstGeom prst="rect">
            <a:avLst/>
          </a:prstGeom>
          <a:noFill/>
          <a:ln>
            <a:noFill/>
          </a:ln>
        </p:spPr>
      </p:pic>
      <p:pic>
        <p:nvPicPr>
          <p:cNvPr id="264" name="Google Shape;264;p30"/>
          <p:cNvPicPr preferRelativeResize="0"/>
          <p:nvPr/>
        </p:nvPicPr>
        <p:blipFill>
          <a:blip r:embed="rId6">
            <a:alphaModFix/>
          </a:blip>
          <a:stretch>
            <a:fillRect/>
          </a:stretch>
        </p:blipFill>
        <p:spPr>
          <a:xfrm>
            <a:off x="987050" y="4116300"/>
            <a:ext cx="862209" cy="8613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1"/>
          <p:cNvSpPr txBox="1"/>
          <p:nvPr>
            <p:ph idx="1" type="body"/>
          </p:nvPr>
        </p:nvSpPr>
        <p:spPr>
          <a:xfrm>
            <a:off x="311700" y="13554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However, those guys met...</a:t>
            </a:r>
            <a:endParaRPr/>
          </a:p>
        </p:txBody>
      </p:sp>
      <p:pic>
        <p:nvPicPr>
          <p:cNvPr id="270" name="Google Shape;270;p31"/>
          <p:cNvPicPr preferRelativeResize="0"/>
          <p:nvPr/>
        </p:nvPicPr>
        <p:blipFill rotWithShape="1">
          <a:blip r:embed="rId3">
            <a:alphaModFix/>
          </a:blip>
          <a:srcRect b="258" l="0" r="0" t="268"/>
          <a:stretch/>
        </p:blipFill>
        <p:spPr>
          <a:xfrm>
            <a:off x="0" y="0"/>
            <a:ext cx="9144003" cy="1079229"/>
          </a:xfrm>
          <a:prstGeom prst="rect">
            <a:avLst/>
          </a:prstGeom>
          <a:noFill/>
          <a:ln>
            <a:noFill/>
          </a:ln>
        </p:spPr>
      </p:pic>
      <p:pic>
        <p:nvPicPr>
          <p:cNvPr id="271" name="Google Shape;271;p31"/>
          <p:cNvPicPr preferRelativeResize="0"/>
          <p:nvPr/>
        </p:nvPicPr>
        <p:blipFill>
          <a:blip r:embed="rId4">
            <a:alphaModFix/>
          </a:blip>
          <a:stretch>
            <a:fillRect/>
          </a:stretch>
        </p:blipFill>
        <p:spPr>
          <a:xfrm>
            <a:off x="1517075" y="1981975"/>
            <a:ext cx="861375" cy="861375"/>
          </a:xfrm>
          <a:prstGeom prst="rect">
            <a:avLst/>
          </a:prstGeom>
          <a:noFill/>
          <a:ln>
            <a:noFill/>
          </a:ln>
        </p:spPr>
      </p:pic>
      <p:pic>
        <p:nvPicPr>
          <p:cNvPr id="272" name="Google Shape;272;p31"/>
          <p:cNvPicPr preferRelativeResize="0"/>
          <p:nvPr/>
        </p:nvPicPr>
        <p:blipFill>
          <a:blip r:embed="rId5">
            <a:alphaModFix/>
          </a:blip>
          <a:stretch>
            <a:fillRect/>
          </a:stretch>
        </p:blipFill>
        <p:spPr>
          <a:xfrm>
            <a:off x="1517075" y="3000800"/>
            <a:ext cx="861376" cy="1031019"/>
          </a:xfrm>
          <a:prstGeom prst="rect">
            <a:avLst/>
          </a:prstGeom>
          <a:noFill/>
          <a:ln>
            <a:noFill/>
          </a:ln>
        </p:spPr>
      </p:pic>
      <p:pic>
        <p:nvPicPr>
          <p:cNvPr id="273" name="Google Shape;273;p31"/>
          <p:cNvPicPr preferRelativeResize="0"/>
          <p:nvPr/>
        </p:nvPicPr>
        <p:blipFill>
          <a:blip r:embed="rId6">
            <a:alphaModFix/>
          </a:blip>
          <a:stretch>
            <a:fillRect/>
          </a:stretch>
        </p:blipFill>
        <p:spPr>
          <a:xfrm>
            <a:off x="3362100" y="1424826"/>
            <a:ext cx="4591124" cy="2814099"/>
          </a:xfrm>
          <a:prstGeom prst="rect">
            <a:avLst/>
          </a:prstGeom>
          <a:noFill/>
          <a:ln cap="flat" cmpd="sng" w="9525">
            <a:solidFill>
              <a:srgbClr val="FF0000"/>
            </a:solidFill>
            <a:prstDash val="solid"/>
            <a:round/>
            <a:headEnd len="sm" w="sm" type="none"/>
            <a:tailEnd len="sm" w="sm" type="none"/>
          </a:ln>
        </p:spPr>
      </p:pic>
      <p:cxnSp>
        <p:nvCxnSpPr>
          <p:cNvPr id="274" name="Google Shape;274;p31"/>
          <p:cNvCxnSpPr/>
          <p:nvPr/>
        </p:nvCxnSpPr>
        <p:spPr>
          <a:xfrm flipH="1" rot="10800000">
            <a:off x="3106050" y="1034525"/>
            <a:ext cx="5539500" cy="3305400"/>
          </a:xfrm>
          <a:prstGeom prst="straightConnector1">
            <a:avLst/>
          </a:prstGeom>
          <a:noFill/>
          <a:ln cap="flat" cmpd="sng" w="114300">
            <a:solidFill>
              <a:srgbClr val="FF0000"/>
            </a:solidFill>
            <a:prstDash val="solid"/>
            <a:round/>
            <a:headEnd len="med" w="med" type="none"/>
            <a:tailEnd len="med" w="med" type="none"/>
          </a:ln>
        </p:spPr>
      </p:cxnSp>
      <p:cxnSp>
        <p:nvCxnSpPr>
          <p:cNvPr id="275" name="Google Shape;275;p31"/>
          <p:cNvCxnSpPr/>
          <p:nvPr/>
        </p:nvCxnSpPr>
        <p:spPr>
          <a:xfrm rot="10800000">
            <a:off x="3148825" y="1171175"/>
            <a:ext cx="4898400" cy="3131700"/>
          </a:xfrm>
          <a:prstGeom prst="straightConnector1">
            <a:avLst/>
          </a:prstGeom>
          <a:noFill/>
          <a:ln cap="flat" cmpd="sng" w="114300">
            <a:solidFill>
              <a:srgbClr val="FF0000"/>
            </a:solidFill>
            <a:prstDash val="solid"/>
            <a:round/>
            <a:headEnd len="med" w="med" type="none"/>
            <a:tailEnd len="med" w="med" type="none"/>
          </a:ln>
        </p:spPr>
      </p:cxnSp>
      <p:cxnSp>
        <p:nvCxnSpPr>
          <p:cNvPr id="276" name="Google Shape;276;p31"/>
          <p:cNvCxnSpPr/>
          <p:nvPr/>
        </p:nvCxnSpPr>
        <p:spPr>
          <a:xfrm>
            <a:off x="2581725" y="2977825"/>
            <a:ext cx="441600" cy="0"/>
          </a:xfrm>
          <a:prstGeom prst="straightConnector1">
            <a:avLst/>
          </a:prstGeom>
          <a:noFill/>
          <a:ln cap="flat" cmpd="sng" w="9525">
            <a:solidFill>
              <a:srgbClr val="FFFFFF"/>
            </a:solidFill>
            <a:prstDash val="solid"/>
            <a:round/>
            <a:headEnd len="med" w="med" type="none"/>
            <a:tailEnd len="med" w="med" type="triangle"/>
          </a:ln>
        </p:spPr>
      </p:cxnSp>
      <p:pic>
        <p:nvPicPr>
          <p:cNvPr id="277" name="Google Shape;277;p31"/>
          <p:cNvPicPr preferRelativeResize="0"/>
          <p:nvPr/>
        </p:nvPicPr>
        <p:blipFill rotWithShape="1">
          <a:blip r:embed="rId7">
            <a:alphaModFix/>
          </a:blip>
          <a:srcRect b="0" l="0" r="0" t="0"/>
          <a:stretch/>
        </p:blipFill>
        <p:spPr>
          <a:xfrm>
            <a:off x="311700" y="4116300"/>
            <a:ext cx="861375" cy="861375"/>
          </a:xfrm>
          <a:prstGeom prst="rect">
            <a:avLst/>
          </a:prstGeom>
          <a:noFill/>
          <a:ln>
            <a:noFill/>
          </a:ln>
        </p:spPr>
      </p:pic>
      <p:sp>
        <p:nvSpPr>
          <p:cNvPr id="278" name="Google Shape;278;p31"/>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https://knime.imagej.net</a:t>
            </a:r>
            <a:endParaRPr>
              <a:solidFill>
                <a:srgbClr val="FFFFFF"/>
              </a:solidFill>
              <a:latin typeface="Consolas"/>
              <a:ea typeface="Consolas"/>
              <a:cs typeface="Consolas"/>
              <a:sym typeface="Consolas"/>
            </a:endParaRPr>
          </a:p>
          <a:p>
            <a:pPr indent="0" lvl="0" marL="0" rtl="0" algn="r">
              <a:spcBef>
                <a:spcPts val="0"/>
              </a:spcBef>
              <a:spcAft>
                <a:spcPts val="0"/>
              </a:spcAft>
              <a:buNone/>
            </a:pPr>
            <a:r>
              <a:t/>
            </a:r>
            <a:endParaRPr>
              <a:solidFill>
                <a:srgbClr val="FFFFFF"/>
              </a:solidFill>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p:nvPr/>
        </p:nvSpPr>
        <p:spPr>
          <a:xfrm>
            <a:off x="0" y="0"/>
            <a:ext cx="9144000" cy="51435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 name="Google Shape;61;p14"/>
          <p:cNvPicPr preferRelativeResize="0"/>
          <p:nvPr/>
        </p:nvPicPr>
        <p:blipFill>
          <a:blip r:embed="rId3">
            <a:alphaModFix/>
          </a:blip>
          <a:stretch>
            <a:fillRect/>
          </a:stretch>
        </p:blipFill>
        <p:spPr>
          <a:xfrm>
            <a:off x="1730425" y="3480300"/>
            <a:ext cx="3712875" cy="967650"/>
          </a:xfrm>
          <a:prstGeom prst="rect">
            <a:avLst/>
          </a:prstGeom>
          <a:noFill/>
          <a:ln>
            <a:noFill/>
          </a:ln>
        </p:spPr>
      </p:pic>
      <p:pic>
        <p:nvPicPr>
          <p:cNvPr id="62" name="Google Shape;62;p14"/>
          <p:cNvPicPr preferRelativeResize="0"/>
          <p:nvPr/>
        </p:nvPicPr>
        <p:blipFill>
          <a:blip r:embed="rId4">
            <a:alphaModFix/>
          </a:blip>
          <a:stretch>
            <a:fillRect/>
          </a:stretch>
        </p:blipFill>
        <p:spPr>
          <a:xfrm>
            <a:off x="5938782" y="881498"/>
            <a:ext cx="1370400" cy="1370400"/>
          </a:xfrm>
          <a:prstGeom prst="rect">
            <a:avLst/>
          </a:prstGeom>
          <a:noFill/>
          <a:ln>
            <a:noFill/>
          </a:ln>
        </p:spPr>
      </p:pic>
      <p:pic>
        <p:nvPicPr>
          <p:cNvPr id="63" name="Google Shape;63;p14"/>
          <p:cNvPicPr preferRelativeResize="0"/>
          <p:nvPr/>
        </p:nvPicPr>
        <p:blipFill>
          <a:blip r:embed="rId5">
            <a:alphaModFix/>
          </a:blip>
          <a:stretch>
            <a:fillRect/>
          </a:stretch>
        </p:blipFill>
        <p:spPr>
          <a:xfrm>
            <a:off x="7249875" y="1210075"/>
            <a:ext cx="1219200" cy="1219200"/>
          </a:xfrm>
          <a:prstGeom prst="rect">
            <a:avLst/>
          </a:prstGeom>
          <a:noFill/>
          <a:ln>
            <a:noFill/>
          </a:ln>
        </p:spPr>
      </p:pic>
      <p:pic>
        <p:nvPicPr>
          <p:cNvPr id="64" name="Google Shape;64;p14"/>
          <p:cNvPicPr preferRelativeResize="0"/>
          <p:nvPr/>
        </p:nvPicPr>
        <p:blipFill>
          <a:blip r:embed="rId6">
            <a:alphaModFix/>
          </a:blip>
          <a:stretch>
            <a:fillRect/>
          </a:stretch>
        </p:blipFill>
        <p:spPr>
          <a:xfrm>
            <a:off x="6984701" y="3327075"/>
            <a:ext cx="946750" cy="1064150"/>
          </a:xfrm>
          <a:prstGeom prst="rect">
            <a:avLst/>
          </a:prstGeom>
          <a:noFill/>
          <a:ln>
            <a:noFill/>
          </a:ln>
        </p:spPr>
      </p:pic>
      <p:pic>
        <p:nvPicPr>
          <p:cNvPr id="65" name="Google Shape;65;p14"/>
          <p:cNvPicPr preferRelativeResize="0"/>
          <p:nvPr/>
        </p:nvPicPr>
        <p:blipFill>
          <a:blip r:embed="rId7">
            <a:alphaModFix/>
          </a:blip>
          <a:stretch>
            <a:fillRect/>
          </a:stretch>
        </p:blipFill>
        <p:spPr>
          <a:xfrm>
            <a:off x="929900" y="1210084"/>
            <a:ext cx="2399700" cy="503917"/>
          </a:xfrm>
          <a:prstGeom prst="rect">
            <a:avLst/>
          </a:prstGeom>
          <a:noFill/>
          <a:ln>
            <a:noFill/>
          </a:ln>
        </p:spPr>
      </p:pic>
      <p:pic>
        <p:nvPicPr>
          <p:cNvPr id="66" name="Google Shape;66;p14"/>
          <p:cNvPicPr preferRelativeResize="0"/>
          <p:nvPr/>
        </p:nvPicPr>
        <p:blipFill>
          <a:blip r:embed="rId8">
            <a:alphaModFix/>
          </a:blip>
          <a:stretch>
            <a:fillRect/>
          </a:stretch>
        </p:blipFill>
        <p:spPr>
          <a:xfrm>
            <a:off x="6313575" y="2644938"/>
            <a:ext cx="2399698" cy="605925"/>
          </a:xfrm>
          <a:prstGeom prst="rect">
            <a:avLst/>
          </a:prstGeom>
          <a:noFill/>
          <a:ln>
            <a:noFill/>
          </a:ln>
        </p:spPr>
      </p:pic>
      <p:pic>
        <p:nvPicPr>
          <p:cNvPr id="67" name="Google Shape;67;p14"/>
          <p:cNvPicPr preferRelativeResize="0"/>
          <p:nvPr/>
        </p:nvPicPr>
        <p:blipFill>
          <a:blip r:embed="rId9">
            <a:alphaModFix/>
          </a:blip>
          <a:stretch>
            <a:fillRect/>
          </a:stretch>
        </p:blipFill>
        <p:spPr>
          <a:xfrm>
            <a:off x="3131212" y="2518338"/>
            <a:ext cx="2881575" cy="801103"/>
          </a:xfrm>
          <a:prstGeom prst="rect">
            <a:avLst/>
          </a:prstGeom>
          <a:noFill/>
          <a:ln>
            <a:noFill/>
          </a:ln>
        </p:spPr>
      </p:pic>
      <p:pic>
        <p:nvPicPr>
          <p:cNvPr id="68" name="Google Shape;68;p14"/>
          <p:cNvPicPr preferRelativeResize="0"/>
          <p:nvPr/>
        </p:nvPicPr>
        <p:blipFill>
          <a:blip r:embed="rId10">
            <a:alphaModFix/>
          </a:blip>
          <a:stretch>
            <a:fillRect/>
          </a:stretch>
        </p:blipFill>
        <p:spPr>
          <a:xfrm>
            <a:off x="349425" y="2509900"/>
            <a:ext cx="2653624" cy="659525"/>
          </a:xfrm>
          <a:prstGeom prst="rect">
            <a:avLst/>
          </a:prstGeom>
          <a:noFill/>
          <a:ln>
            <a:noFill/>
          </a:ln>
        </p:spPr>
      </p:pic>
      <p:pic>
        <p:nvPicPr>
          <p:cNvPr id="69" name="Google Shape;69;p14"/>
          <p:cNvPicPr preferRelativeResize="0"/>
          <p:nvPr/>
        </p:nvPicPr>
        <p:blipFill>
          <a:blip r:embed="rId11">
            <a:alphaModFix/>
          </a:blip>
          <a:stretch>
            <a:fillRect/>
          </a:stretch>
        </p:blipFill>
        <p:spPr>
          <a:xfrm>
            <a:off x="205925" y="1920163"/>
            <a:ext cx="4021496" cy="437337"/>
          </a:xfrm>
          <a:prstGeom prst="rect">
            <a:avLst/>
          </a:prstGeom>
          <a:noFill/>
          <a:ln>
            <a:noFill/>
          </a:ln>
        </p:spPr>
      </p:pic>
      <p:pic>
        <p:nvPicPr>
          <p:cNvPr id="70" name="Google Shape;70;p14"/>
          <p:cNvPicPr preferRelativeResize="0"/>
          <p:nvPr/>
        </p:nvPicPr>
        <p:blipFill>
          <a:blip r:embed="rId12">
            <a:alphaModFix/>
          </a:blip>
          <a:stretch>
            <a:fillRect/>
          </a:stretch>
        </p:blipFill>
        <p:spPr>
          <a:xfrm>
            <a:off x="2157064" y="427850"/>
            <a:ext cx="1284937" cy="659525"/>
          </a:xfrm>
          <a:prstGeom prst="rect">
            <a:avLst/>
          </a:prstGeom>
          <a:noFill/>
          <a:ln>
            <a:noFill/>
          </a:ln>
        </p:spPr>
      </p:pic>
      <p:pic>
        <p:nvPicPr>
          <p:cNvPr id="71" name="Google Shape;71;p14"/>
          <p:cNvPicPr preferRelativeResize="0"/>
          <p:nvPr/>
        </p:nvPicPr>
        <p:blipFill>
          <a:blip r:embed="rId13">
            <a:alphaModFix/>
          </a:blip>
          <a:stretch>
            <a:fillRect/>
          </a:stretch>
        </p:blipFill>
        <p:spPr>
          <a:xfrm>
            <a:off x="923200" y="3319450"/>
            <a:ext cx="729400" cy="729400"/>
          </a:xfrm>
          <a:prstGeom prst="rect">
            <a:avLst/>
          </a:prstGeom>
          <a:noFill/>
          <a:ln>
            <a:noFill/>
          </a:ln>
        </p:spPr>
      </p:pic>
      <p:pic>
        <p:nvPicPr>
          <p:cNvPr id="72" name="Google Shape;72;p14"/>
          <p:cNvPicPr preferRelativeResize="0"/>
          <p:nvPr/>
        </p:nvPicPr>
        <p:blipFill>
          <a:blip r:embed="rId14">
            <a:alphaModFix/>
          </a:blip>
          <a:stretch>
            <a:fillRect/>
          </a:stretch>
        </p:blipFill>
        <p:spPr>
          <a:xfrm>
            <a:off x="4718108" y="881501"/>
            <a:ext cx="1076867" cy="1234800"/>
          </a:xfrm>
          <a:prstGeom prst="rect">
            <a:avLst/>
          </a:prstGeom>
          <a:noFill/>
          <a:ln>
            <a:noFill/>
          </a:ln>
        </p:spPr>
      </p:pic>
      <p:pic>
        <p:nvPicPr>
          <p:cNvPr id="73" name="Google Shape;73;p14"/>
          <p:cNvPicPr preferRelativeResize="0"/>
          <p:nvPr/>
        </p:nvPicPr>
        <p:blipFill>
          <a:blip r:embed="rId15">
            <a:alphaModFix/>
          </a:blip>
          <a:stretch>
            <a:fillRect/>
          </a:stretch>
        </p:blipFill>
        <p:spPr>
          <a:xfrm>
            <a:off x="5642575" y="3499700"/>
            <a:ext cx="1219200" cy="1219200"/>
          </a:xfrm>
          <a:prstGeom prst="rect">
            <a:avLst/>
          </a:prstGeom>
          <a:noFill/>
          <a:ln>
            <a:noFill/>
          </a:ln>
        </p:spPr>
      </p:pic>
      <p:pic>
        <p:nvPicPr>
          <p:cNvPr id="74" name="Google Shape;74;p14"/>
          <p:cNvPicPr preferRelativeResize="0"/>
          <p:nvPr/>
        </p:nvPicPr>
        <p:blipFill>
          <a:blip r:embed="rId16">
            <a:alphaModFix/>
          </a:blip>
          <a:stretch>
            <a:fillRect/>
          </a:stretch>
        </p:blipFill>
        <p:spPr>
          <a:xfrm>
            <a:off x="3531075" y="589525"/>
            <a:ext cx="1042276" cy="10641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32"/>
          <p:cNvPicPr preferRelativeResize="0"/>
          <p:nvPr/>
        </p:nvPicPr>
        <p:blipFill rotWithShape="1">
          <a:blip r:embed="rId3">
            <a:alphaModFix/>
          </a:blip>
          <a:srcRect b="0" l="0" r="0" t="0"/>
          <a:stretch/>
        </p:blipFill>
        <p:spPr>
          <a:xfrm>
            <a:off x="1200775" y="4116300"/>
            <a:ext cx="861375" cy="861375"/>
          </a:xfrm>
          <a:prstGeom prst="rect">
            <a:avLst/>
          </a:prstGeom>
          <a:noFill/>
          <a:ln>
            <a:noFill/>
          </a:ln>
        </p:spPr>
      </p:pic>
      <p:pic>
        <p:nvPicPr>
          <p:cNvPr id="284" name="Google Shape;284;p32"/>
          <p:cNvPicPr preferRelativeResize="0"/>
          <p:nvPr/>
        </p:nvPicPr>
        <p:blipFill rotWithShape="1">
          <a:blip r:embed="rId4">
            <a:alphaModFix/>
          </a:blip>
          <a:srcRect b="258" l="0" r="0" t="268"/>
          <a:stretch/>
        </p:blipFill>
        <p:spPr>
          <a:xfrm>
            <a:off x="0" y="0"/>
            <a:ext cx="9144003" cy="1079229"/>
          </a:xfrm>
          <a:prstGeom prst="rect">
            <a:avLst/>
          </a:prstGeom>
          <a:noFill/>
          <a:ln>
            <a:noFill/>
          </a:ln>
        </p:spPr>
      </p:pic>
      <p:pic>
        <p:nvPicPr>
          <p:cNvPr id="285" name="Google Shape;285;p32"/>
          <p:cNvPicPr preferRelativeResize="0"/>
          <p:nvPr/>
        </p:nvPicPr>
        <p:blipFill>
          <a:blip r:embed="rId5">
            <a:alphaModFix/>
          </a:blip>
          <a:stretch>
            <a:fillRect/>
          </a:stretch>
        </p:blipFill>
        <p:spPr>
          <a:xfrm>
            <a:off x="311700" y="4116300"/>
            <a:ext cx="861375" cy="861375"/>
          </a:xfrm>
          <a:prstGeom prst="rect">
            <a:avLst/>
          </a:prstGeom>
          <a:noFill/>
          <a:ln>
            <a:noFill/>
          </a:ln>
        </p:spPr>
      </p:pic>
      <p:pic>
        <p:nvPicPr>
          <p:cNvPr id="286" name="Google Shape;286;p32"/>
          <p:cNvPicPr preferRelativeResize="0"/>
          <p:nvPr/>
        </p:nvPicPr>
        <p:blipFill>
          <a:blip r:embed="rId6">
            <a:alphaModFix/>
          </a:blip>
          <a:stretch>
            <a:fillRect/>
          </a:stretch>
        </p:blipFill>
        <p:spPr>
          <a:xfrm>
            <a:off x="2286125" y="1079225"/>
            <a:ext cx="4304126" cy="3218008"/>
          </a:xfrm>
          <a:prstGeom prst="rect">
            <a:avLst/>
          </a:prstGeom>
          <a:noFill/>
          <a:ln>
            <a:noFill/>
          </a:ln>
        </p:spPr>
      </p:pic>
      <p:sp>
        <p:nvSpPr>
          <p:cNvPr id="287" name="Google Shape;287;p32"/>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https://knime.imagej.net</a:t>
            </a:r>
            <a:endParaRPr>
              <a:solidFill>
                <a:srgbClr val="FFFFFF"/>
              </a:solidFill>
              <a:latin typeface="Consolas"/>
              <a:ea typeface="Consolas"/>
              <a:cs typeface="Consolas"/>
              <a:sym typeface="Consolas"/>
            </a:endParaRPr>
          </a:p>
          <a:p>
            <a:pPr indent="0" lvl="0" marL="0" rtl="0" algn="r">
              <a:spcBef>
                <a:spcPts val="0"/>
              </a:spcBef>
              <a:spcAft>
                <a:spcPts val="0"/>
              </a:spcAft>
              <a:buNone/>
            </a:pPr>
            <a:r>
              <a:t/>
            </a:r>
            <a:endParaRPr>
              <a:solidFill>
                <a:srgbClr val="FFFFFF"/>
              </a:solidFill>
              <a:latin typeface="Consolas"/>
              <a:ea typeface="Consolas"/>
              <a:cs typeface="Consolas"/>
              <a:sym typeface="Consola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3"/>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https://www.ilastik.org</a:t>
            </a:r>
            <a:endParaRPr>
              <a:solidFill>
                <a:srgbClr val="FFFFFF"/>
              </a:solidFill>
              <a:latin typeface="Consolas"/>
              <a:ea typeface="Consolas"/>
              <a:cs typeface="Consolas"/>
              <a:sym typeface="Consolas"/>
            </a:endParaRPr>
          </a:p>
        </p:txBody>
      </p:sp>
      <p:pic>
        <p:nvPicPr>
          <p:cNvPr id="293" name="Google Shape;293;p33"/>
          <p:cNvPicPr preferRelativeResize="0"/>
          <p:nvPr/>
        </p:nvPicPr>
        <p:blipFill rotWithShape="1">
          <a:blip r:embed="rId3">
            <a:alphaModFix/>
          </a:blip>
          <a:srcRect b="327" l="0" r="0" t="327"/>
          <a:stretch/>
        </p:blipFill>
        <p:spPr>
          <a:xfrm>
            <a:off x="0" y="0"/>
            <a:ext cx="9144003" cy="1077799"/>
          </a:xfrm>
          <a:prstGeom prst="rect">
            <a:avLst/>
          </a:prstGeom>
          <a:noFill/>
          <a:ln>
            <a:noFill/>
          </a:ln>
        </p:spPr>
      </p:pic>
      <p:pic>
        <p:nvPicPr>
          <p:cNvPr id="294" name="Google Shape;294;p33"/>
          <p:cNvPicPr preferRelativeResize="0"/>
          <p:nvPr/>
        </p:nvPicPr>
        <p:blipFill>
          <a:blip r:embed="rId4">
            <a:alphaModFix/>
          </a:blip>
          <a:stretch>
            <a:fillRect/>
          </a:stretch>
        </p:blipFill>
        <p:spPr>
          <a:xfrm>
            <a:off x="4668250" y="1257575"/>
            <a:ext cx="3613500" cy="3017125"/>
          </a:xfrm>
          <a:prstGeom prst="rect">
            <a:avLst/>
          </a:prstGeom>
          <a:noFill/>
          <a:ln>
            <a:noFill/>
          </a:ln>
        </p:spPr>
      </p:pic>
      <p:grpSp>
        <p:nvGrpSpPr>
          <p:cNvPr id="295" name="Google Shape;295;p33"/>
          <p:cNvGrpSpPr/>
          <p:nvPr/>
        </p:nvGrpSpPr>
        <p:grpSpPr>
          <a:xfrm>
            <a:off x="568870" y="1257563"/>
            <a:ext cx="4043231" cy="3017126"/>
            <a:chOff x="824870" y="1063188"/>
            <a:chExt cx="4043231" cy="3017126"/>
          </a:xfrm>
        </p:grpSpPr>
        <p:pic>
          <p:nvPicPr>
            <p:cNvPr id="296" name="Google Shape;296;p33"/>
            <p:cNvPicPr preferRelativeResize="0"/>
            <p:nvPr/>
          </p:nvPicPr>
          <p:blipFill>
            <a:blip r:embed="rId5">
              <a:alphaModFix/>
            </a:blip>
            <a:stretch>
              <a:fillRect/>
            </a:stretch>
          </p:blipFill>
          <p:spPr>
            <a:xfrm>
              <a:off x="824870" y="1063188"/>
              <a:ext cx="4043231" cy="3017126"/>
            </a:xfrm>
            <a:prstGeom prst="rect">
              <a:avLst/>
            </a:prstGeom>
            <a:noFill/>
            <a:ln>
              <a:noFill/>
            </a:ln>
          </p:spPr>
        </p:pic>
        <p:sp>
          <p:nvSpPr>
            <p:cNvPr id="297" name="Google Shape;297;p33"/>
            <p:cNvSpPr/>
            <p:nvPr/>
          </p:nvSpPr>
          <p:spPr>
            <a:xfrm>
              <a:off x="2228050" y="1128250"/>
              <a:ext cx="1891500" cy="573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98" name="Google Shape;298;p33"/>
            <p:cNvSpPr/>
            <p:nvPr/>
          </p:nvSpPr>
          <p:spPr>
            <a:xfrm>
              <a:off x="2584300" y="1701850"/>
              <a:ext cx="2170500" cy="82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pic>
        <p:nvPicPr>
          <p:cNvPr id="299" name="Google Shape;299;p33"/>
          <p:cNvPicPr preferRelativeResize="0"/>
          <p:nvPr/>
        </p:nvPicPr>
        <p:blipFill>
          <a:blip r:embed="rId6">
            <a:alphaModFix/>
          </a:blip>
          <a:stretch>
            <a:fillRect/>
          </a:stretch>
        </p:blipFill>
        <p:spPr>
          <a:xfrm>
            <a:off x="2737825" y="2923975"/>
            <a:ext cx="584425" cy="584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4"/>
          <p:cNvSpPr txBox="1"/>
          <p:nvPr>
            <p:ph idx="1" type="body"/>
          </p:nvPr>
        </p:nvSpPr>
        <p:spPr>
          <a:xfrm>
            <a:off x="311700" y="898250"/>
            <a:ext cx="8520600" cy="3711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ImageJDev mission statement</a:t>
            </a:r>
            <a:endParaRPr/>
          </a:p>
          <a:p>
            <a:pPr indent="-317500" lvl="0" marL="457200" rtl="0" algn="l">
              <a:spcBef>
                <a:spcPts val="1600"/>
              </a:spcBef>
              <a:spcAft>
                <a:spcPts val="0"/>
              </a:spcAft>
              <a:buSzPts val="1400"/>
              <a:buChar char="●"/>
            </a:pPr>
            <a:r>
              <a:rPr b="1" i="1" lang="en" sz="1400"/>
              <a:t>Design</a:t>
            </a:r>
            <a:r>
              <a:rPr lang="en" sz="1400"/>
              <a:t> the next generation of ImageJ, driven by the needs of the community</a:t>
            </a:r>
            <a:endParaRPr sz="1400"/>
          </a:p>
          <a:p>
            <a:pPr indent="-317500" lvl="0" marL="457200" rtl="0" algn="l">
              <a:spcBef>
                <a:spcPts val="0"/>
              </a:spcBef>
              <a:spcAft>
                <a:spcPts val="0"/>
              </a:spcAft>
              <a:buSzPts val="1400"/>
              <a:buChar char="●"/>
            </a:pPr>
            <a:r>
              <a:rPr b="1" i="1" lang="en" sz="1400"/>
              <a:t>Collaborate</a:t>
            </a:r>
            <a:r>
              <a:rPr lang="en" sz="1400"/>
              <a:t> across organizations, fostering open development through sharing and reuse</a:t>
            </a:r>
            <a:endParaRPr sz="1400"/>
          </a:p>
          <a:p>
            <a:pPr indent="-317500" lvl="0" marL="457200" rtl="0" algn="l">
              <a:spcBef>
                <a:spcPts val="0"/>
              </a:spcBef>
              <a:spcAft>
                <a:spcPts val="0"/>
              </a:spcAft>
              <a:buSzPts val="1400"/>
              <a:buChar char="●"/>
            </a:pPr>
            <a:r>
              <a:rPr b="1" i="1" lang="en" sz="1400"/>
              <a:t>Broaden</a:t>
            </a:r>
            <a:r>
              <a:rPr lang="en" sz="1400"/>
              <a:t> ImageJ's usefulness and relevance across many disciplines of the scientific community</a:t>
            </a:r>
            <a:endParaRPr sz="1400"/>
          </a:p>
          <a:p>
            <a:pPr indent="-317500" lvl="0" marL="457200" rtl="0" algn="l">
              <a:spcBef>
                <a:spcPts val="0"/>
              </a:spcBef>
              <a:spcAft>
                <a:spcPts val="0"/>
              </a:spcAft>
              <a:buSzPts val="1400"/>
              <a:buChar char="●"/>
            </a:pPr>
            <a:r>
              <a:rPr b="1" i="1" lang="en" sz="1400"/>
              <a:t>Maintain</a:t>
            </a:r>
            <a:r>
              <a:rPr lang="en" sz="1400"/>
              <a:t> backwards compatibility with existing ImageJ functionality</a:t>
            </a:r>
            <a:endParaRPr sz="1400"/>
          </a:p>
          <a:p>
            <a:pPr indent="-317500" lvl="0" marL="457200" rtl="0" algn="l">
              <a:spcBef>
                <a:spcPts val="0"/>
              </a:spcBef>
              <a:spcAft>
                <a:spcPts val="0"/>
              </a:spcAft>
              <a:buSzPts val="1400"/>
              <a:buChar char="●"/>
            </a:pPr>
            <a:r>
              <a:rPr b="1" i="1" lang="en" sz="1400"/>
              <a:t>Unify</a:t>
            </a:r>
            <a:r>
              <a:rPr lang="en" sz="1400"/>
              <a:t> online resources to a central location for the ImageJ community</a:t>
            </a:r>
            <a:endParaRPr sz="1400"/>
          </a:p>
          <a:p>
            <a:pPr indent="-317500" lvl="0" marL="457200" rtl="0" algn="l">
              <a:spcBef>
                <a:spcPts val="0"/>
              </a:spcBef>
              <a:spcAft>
                <a:spcPts val="0"/>
              </a:spcAft>
              <a:buSzPts val="1400"/>
              <a:buChar char="●"/>
            </a:pPr>
            <a:r>
              <a:rPr b="1" i="1" lang="en" sz="1400"/>
              <a:t>L</a:t>
            </a:r>
            <a:r>
              <a:rPr b="1" i="1" lang="en" sz="1400"/>
              <a:t>ead</a:t>
            </a:r>
            <a:r>
              <a:rPr lang="en" sz="1400"/>
              <a:t> ImageJ development with a clear vision</a:t>
            </a:r>
            <a:endParaRPr sz="1400"/>
          </a:p>
        </p:txBody>
      </p:sp>
      <p:sp>
        <p:nvSpPr>
          <p:cNvPr id="305" name="Google Shape;305;p34"/>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https://imagej.net/ImageJ2</a:t>
            </a:r>
            <a:endParaRPr>
              <a:solidFill>
                <a:srgbClr val="FFFFFF"/>
              </a:solidFill>
              <a:latin typeface="Consolas"/>
              <a:ea typeface="Consolas"/>
              <a:cs typeface="Consolas"/>
              <a:sym typeface="Consolas"/>
            </a:endParaRPr>
          </a:p>
        </p:txBody>
      </p:sp>
      <p:pic>
        <p:nvPicPr>
          <p:cNvPr id="306" name="Google Shape;306;p34"/>
          <p:cNvPicPr preferRelativeResize="0"/>
          <p:nvPr/>
        </p:nvPicPr>
        <p:blipFill rotWithShape="1">
          <a:blip r:embed="rId3">
            <a:alphaModFix/>
          </a:blip>
          <a:srcRect b="357" l="0" r="0" t="367"/>
          <a:stretch/>
        </p:blipFill>
        <p:spPr>
          <a:xfrm>
            <a:off x="0" y="0"/>
            <a:ext cx="9144003" cy="1077085"/>
          </a:xfrm>
          <a:prstGeom prst="rect">
            <a:avLst/>
          </a:prstGeom>
          <a:noFill/>
          <a:ln>
            <a:noFill/>
          </a:ln>
        </p:spPr>
      </p:pic>
      <p:pic>
        <p:nvPicPr>
          <p:cNvPr id="307" name="Google Shape;307;p34"/>
          <p:cNvPicPr preferRelativeResize="0"/>
          <p:nvPr/>
        </p:nvPicPr>
        <p:blipFill>
          <a:blip r:embed="rId4">
            <a:alphaModFix/>
          </a:blip>
          <a:stretch>
            <a:fillRect/>
          </a:stretch>
        </p:blipFill>
        <p:spPr>
          <a:xfrm>
            <a:off x="311700" y="4125075"/>
            <a:ext cx="642828" cy="861375"/>
          </a:xfrm>
          <a:prstGeom prst="rect">
            <a:avLst/>
          </a:prstGeom>
          <a:noFill/>
          <a:ln>
            <a:noFill/>
          </a:ln>
        </p:spPr>
      </p:pic>
      <p:pic>
        <p:nvPicPr>
          <p:cNvPr id="308" name="Google Shape;308;p34"/>
          <p:cNvPicPr preferRelativeResize="0"/>
          <p:nvPr/>
        </p:nvPicPr>
        <p:blipFill>
          <a:blip r:embed="rId5">
            <a:alphaModFix/>
          </a:blip>
          <a:stretch>
            <a:fillRect/>
          </a:stretch>
        </p:blipFill>
        <p:spPr>
          <a:xfrm>
            <a:off x="1052725" y="4107525"/>
            <a:ext cx="555110" cy="878925"/>
          </a:xfrm>
          <a:prstGeom prst="rect">
            <a:avLst/>
          </a:prstGeom>
          <a:noFill/>
          <a:ln>
            <a:noFill/>
          </a:ln>
        </p:spPr>
      </p:pic>
      <p:pic>
        <p:nvPicPr>
          <p:cNvPr id="309" name="Google Shape;309;p34"/>
          <p:cNvPicPr preferRelativeResize="0"/>
          <p:nvPr/>
        </p:nvPicPr>
        <p:blipFill>
          <a:blip r:embed="rId6">
            <a:alphaModFix/>
          </a:blip>
          <a:stretch>
            <a:fillRect/>
          </a:stretch>
        </p:blipFill>
        <p:spPr>
          <a:xfrm>
            <a:off x="1607825" y="4116300"/>
            <a:ext cx="861375" cy="861375"/>
          </a:xfrm>
          <a:prstGeom prst="rect">
            <a:avLst/>
          </a:prstGeom>
          <a:noFill/>
          <a:ln>
            <a:noFill/>
          </a:ln>
        </p:spPr>
      </p:pic>
      <p:pic>
        <p:nvPicPr>
          <p:cNvPr id="310" name="Google Shape;310;p34"/>
          <p:cNvPicPr preferRelativeResize="0"/>
          <p:nvPr/>
        </p:nvPicPr>
        <p:blipFill>
          <a:blip r:embed="rId7">
            <a:alphaModFix/>
          </a:blip>
          <a:stretch>
            <a:fillRect/>
          </a:stretch>
        </p:blipFill>
        <p:spPr>
          <a:xfrm>
            <a:off x="3419100" y="4116300"/>
            <a:ext cx="861375" cy="861375"/>
          </a:xfrm>
          <a:prstGeom prst="rect">
            <a:avLst/>
          </a:prstGeom>
          <a:noFill/>
          <a:ln>
            <a:noFill/>
          </a:ln>
        </p:spPr>
      </p:pic>
      <p:pic>
        <p:nvPicPr>
          <p:cNvPr id="311" name="Google Shape;311;p34"/>
          <p:cNvPicPr preferRelativeResize="0"/>
          <p:nvPr/>
        </p:nvPicPr>
        <p:blipFill>
          <a:blip r:embed="rId8">
            <a:alphaModFix/>
          </a:blip>
          <a:stretch>
            <a:fillRect/>
          </a:stretch>
        </p:blipFill>
        <p:spPr>
          <a:xfrm>
            <a:off x="5287475" y="4115463"/>
            <a:ext cx="689100" cy="861375"/>
          </a:xfrm>
          <a:prstGeom prst="rect">
            <a:avLst/>
          </a:prstGeom>
          <a:noFill/>
          <a:ln>
            <a:noFill/>
          </a:ln>
        </p:spPr>
      </p:pic>
      <p:pic>
        <p:nvPicPr>
          <p:cNvPr id="312" name="Google Shape;312;p34"/>
          <p:cNvPicPr preferRelativeResize="0"/>
          <p:nvPr/>
        </p:nvPicPr>
        <p:blipFill>
          <a:blip r:embed="rId9">
            <a:alphaModFix/>
          </a:blip>
          <a:stretch>
            <a:fillRect/>
          </a:stretch>
        </p:blipFill>
        <p:spPr>
          <a:xfrm>
            <a:off x="2614825" y="4129460"/>
            <a:ext cx="804272" cy="852600"/>
          </a:xfrm>
          <a:prstGeom prst="rect">
            <a:avLst/>
          </a:prstGeom>
          <a:noFill/>
          <a:ln>
            <a:noFill/>
          </a:ln>
        </p:spPr>
      </p:pic>
      <p:sp>
        <p:nvSpPr>
          <p:cNvPr id="313" name="Google Shape;313;p34"/>
          <p:cNvSpPr/>
          <p:nvPr/>
        </p:nvSpPr>
        <p:spPr>
          <a:xfrm>
            <a:off x="542725" y="3195700"/>
            <a:ext cx="1714500" cy="755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4" name="Google Shape;314;p34"/>
          <p:cNvPicPr preferRelativeResize="0"/>
          <p:nvPr/>
        </p:nvPicPr>
        <p:blipFill rotWithShape="1">
          <a:blip r:embed="rId10">
            <a:alphaModFix/>
          </a:blip>
          <a:srcRect b="0" l="0" r="0" t="0"/>
          <a:stretch/>
        </p:blipFill>
        <p:spPr>
          <a:xfrm>
            <a:off x="4426088" y="4116300"/>
            <a:ext cx="861375" cy="861375"/>
          </a:xfrm>
          <a:prstGeom prst="rect">
            <a:avLst/>
          </a:prstGeom>
          <a:noFill/>
          <a:ln>
            <a:noFill/>
          </a:ln>
        </p:spPr>
      </p:pic>
      <p:pic>
        <p:nvPicPr>
          <p:cNvPr id="315" name="Google Shape;315;p34"/>
          <p:cNvPicPr preferRelativeResize="0"/>
          <p:nvPr/>
        </p:nvPicPr>
        <p:blipFill rotWithShape="1">
          <a:blip r:embed="rId11">
            <a:alphaModFix/>
          </a:blip>
          <a:srcRect b="0" l="0" r="0" t="0"/>
          <a:stretch/>
        </p:blipFill>
        <p:spPr>
          <a:xfrm>
            <a:off x="7613100" y="3289050"/>
            <a:ext cx="1219200" cy="1219200"/>
          </a:xfrm>
          <a:prstGeom prst="rect">
            <a:avLst/>
          </a:prstGeom>
          <a:noFill/>
          <a:ln>
            <a:noFill/>
          </a:ln>
        </p:spPr>
      </p:pic>
      <p:sp>
        <p:nvSpPr>
          <p:cNvPr id="316" name="Google Shape;316;p34"/>
          <p:cNvSpPr/>
          <p:nvPr/>
        </p:nvSpPr>
        <p:spPr>
          <a:xfrm>
            <a:off x="2985800" y="2985800"/>
            <a:ext cx="1049700" cy="1026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4"/>
          <p:cNvSpPr/>
          <p:nvPr/>
        </p:nvSpPr>
        <p:spPr>
          <a:xfrm>
            <a:off x="4273700" y="3289050"/>
            <a:ext cx="1837200" cy="5832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8" name="Google Shape;318;p34"/>
          <p:cNvPicPr preferRelativeResize="0"/>
          <p:nvPr/>
        </p:nvPicPr>
        <p:blipFill>
          <a:blip r:embed="rId12">
            <a:alphaModFix/>
          </a:blip>
          <a:stretch>
            <a:fillRect/>
          </a:stretch>
        </p:blipFill>
        <p:spPr>
          <a:xfrm>
            <a:off x="650850" y="3190498"/>
            <a:ext cx="1511250" cy="755650"/>
          </a:xfrm>
          <a:prstGeom prst="rect">
            <a:avLst/>
          </a:prstGeom>
          <a:noFill/>
          <a:ln>
            <a:noFill/>
          </a:ln>
        </p:spPr>
      </p:pic>
      <p:pic>
        <p:nvPicPr>
          <p:cNvPr id="319" name="Google Shape;319;p34"/>
          <p:cNvPicPr preferRelativeResize="0"/>
          <p:nvPr/>
        </p:nvPicPr>
        <p:blipFill>
          <a:blip r:embed="rId13">
            <a:alphaModFix/>
          </a:blip>
          <a:stretch>
            <a:fillRect/>
          </a:stretch>
        </p:blipFill>
        <p:spPr>
          <a:xfrm>
            <a:off x="4372078" y="3360875"/>
            <a:ext cx="1651909" cy="414900"/>
          </a:xfrm>
          <a:prstGeom prst="rect">
            <a:avLst/>
          </a:prstGeom>
          <a:noFill/>
          <a:ln>
            <a:noFill/>
          </a:ln>
        </p:spPr>
      </p:pic>
      <p:pic>
        <p:nvPicPr>
          <p:cNvPr id="320" name="Google Shape;320;p34"/>
          <p:cNvPicPr preferRelativeResize="0"/>
          <p:nvPr/>
        </p:nvPicPr>
        <p:blipFill>
          <a:blip r:embed="rId14">
            <a:alphaModFix/>
          </a:blip>
          <a:stretch>
            <a:fillRect/>
          </a:stretch>
        </p:blipFill>
        <p:spPr>
          <a:xfrm>
            <a:off x="3037850" y="3022463"/>
            <a:ext cx="939325" cy="939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35"/>
          <p:cNvPicPr preferRelativeResize="0"/>
          <p:nvPr/>
        </p:nvPicPr>
        <p:blipFill>
          <a:blip r:embed="rId3">
            <a:alphaModFix/>
          </a:blip>
          <a:stretch>
            <a:fillRect/>
          </a:stretch>
        </p:blipFill>
        <p:spPr>
          <a:xfrm>
            <a:off x="1243312" y="1016835"/>
            <a:ext cx="6272000" cy="3800078"/>
          </a:xfrm>
          <a:prstGeom prst="rect">
            <a:avLst/>
          </a:prstGeom>
          <a:noFill/>
          <a:ln>
            <a:noFill/>
          </a:ln>
        </p:spPr>
      </p:pic>
      <p:sp>
        <p:nvSpPr>
          <p:cNvPr id="326" name="Google Shape;326;p35"/>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https://imagej.net/ImageJ2</a:t>
            </a:r>
            <a:endParaRPr>
              <a:solidFill>
                <a:srgbClr val="FFFFFF"/>
              </a:solidFill>
              <a:latin typeface="Consolas"/>
              <a:ea typeface="Consolas"/>
              <a:cs typeface="Consolas"/>
              <a:sym typeface="Consolas"/>
            </a:endParaRPr>
          </a:p>
        </p:txBody>
      </p:sp>
      <p:pic>
        <p:nvPicPr>
          <p:cNvPr id="327" name="Google Shape;327;p35"/>
          <p:cNvPicPr preferRelativeResize="0"/>
          <p:nvPr/>
        </p:nvPicPr>
        <p:blipFill rotWithShape="1">
          <a:blip r:embed="rId4">
            <a:alphaModFix/>
          </a:blip>
          <a:srcRect b="357" l="0" r="0" t="367"/>
          <a:stretch/>
        </p:blipFill>
        <p:spPr>
          <a:xfrm>
            <a:off x="0" y="0"/>
            <a:ext cx="9144003" cy="1077085"/>
          </a:xfrm>
          <a:prstGeom prst="rect">
            <a:avLst/>
          </a:prstGeom>
          <a:noFill/>
          <a:ln>
            <a:noFill/>
          </a:ln>
        </p:spPr>
      </p:pic>
      <p:sp>
        <p:nvSpPr>
          <p:cNvPr id="328" name="Google Shape;328;p35"/>
          <p:cNvSpPr txBox="1"/>
          <p:nvPr/>
        </p:nvSpPr>
        <p:spPr>
          <a:xfrm>
            <a:off x="3882700" y="4913250"/>
            <a:ext cx="5113800" cy="300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chemeClr val="dk1"/>
                </a:solidFill>
                <a:latin typeface="Times New Roman"/>
                <a:ea typeface="Times New Roman"/>
                <a:cs typeface="Times New Roman"/>
                <a:sym typeface="Times New Roman"/>
              </a:rPr>
              <a:t>Rueden C. et al. (2017) </a:t>
            </a:r>
            <a:r>
              <a:rPr i="1" lang="en" sz="1000">
                <a:solidFill>
                  <a:schemeClr val="dk1"/>
                </a:solidFill>
                <a:latin typeface="Times New Roman"/>
                <a:ea typeface="Times New Roman"/>
                <a:cs typeface="Times New Roman"/>
                <a:sym typeface="Times New Roman"/>
              </a:rPr>
              <a:t>BMC Bioinformatics</a:t>
            </a:r>
            <a:endParaRPr i="1" sz="1000">
              <a:solidFill>
                <a:schemeClr val="dk1"/>
              </a:solidFill>
              <a:latin typeface="Times New Roman"/>
              <a:ea typeface="Times New Roman"/>
              <a:cs typeface="Times New Roman"/>
              <a:sym typeface="Times New Roman"/>
            </a:endParaRPr>
          </a:p>
          <a:p>
            <a:pPr indent="0" lvl="0" marL="0" rtl="0" algn="r">
              <a:spcBef>
                <a:spcPts val="0"/>
              </a:spcBef>
              <a:spcAft>
                <a:spcPts val="0"/>
              </a:spcAft>
              <a:buNone/>
            </a:pPr>
            <a:r>
              <a:t/>
            </a:r>
            <a:endParaRPr i="1" sz="1000">
              <a:solidFill>
                <a:schemeClr val="dk1"/>
              </a:solidFill>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6"/>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https://imagej.net/2010-03-14_-_Hackathon_at_EMBL</a:t>
            </a:r>
            <a:endParaRPr>
              <a:solidFill>
                <a:srgbClr val="FFFFFF"/>
              </a:solidFill>
              <a:latin typeface="Consolas"/>
              <a:ea typeface="Consolas"/>
              <a:cs typeface="Consolas"/>
              <a:sym typeface="Consolas"/>
            </a:endParaRPr>
          </a:p>
        </p:txBody>
      </p:sp>
      <p:pic>
        <p:nvPicPr>
          <p:cNvPr id="334" name="Google Shape;334;p36"/>
          <p:cNvPicPr preferRelativeResize="0"/>
          <p:nvPr/>
        </p:nvPicPr>
        <p:blipFill rotWithShape="1">
          <a:blip r:embed="rId3">
            <a:alphaModFix/>
          </a:blip>
          <a:srcRect b="0" l="0" r="0" t="0"/>
          <a:stretch/>
        </p:blipFill>
        <p:spPr>
          <a:xfrm>
            <a:off x="125088" y="4116300"/>
            <a:ext cx="861375" cy="861375"/>
          </a:xfrm>
          <a:prstGeom prst="rect">
            <a:avLst/>
          </a:prstGeom>
          <a:noFill/>
          <a:ln>
            <a:noFill/>
          </a:ln>
        </p:spPr>
      </p:pic>
      <p:pic>
        <p:nvPicPr>
          <p:cNvPr id="335" name="Google Shape;335;p36"/>
          <p:cNvPicPr preferRelativeResize="0"/>
          <p:nvPr/>
        </p:nvPicPr>
        <p:blipFill rotWithShape="1">
          <a:blip r:embed="rId4">
            <a:alphaModFix/>
          </a:blip>
          <a:srcRect b="396" l="0" r="0" t="396"/>
          <a:stretch/>
        </p:blipFill>
        <p:spPr>
          <a:xfrm>
            <a:off x="0" y="0"/>
            <a:ext cx="9144003" cy="1076372"/>
          </a:xfrm>
          <a:prstGeom prst="rect">
            <a:avLst/>
          </a:prstGeom>
          <a:noFill/>
          <a:ln>
            <a:noFill/>
          </a:ln>
        </p:spPr>
      </p:pic>
      <p:pic>
        <p:nvPicPr>
          <p:cNvPr id="336" name="Google Shape;336;p36"/>
          <p:cNvPicPr preferRelativeResize="0"/>
          <p:nvPr/>
        </p:nvPicPr>
        <p:blipFill>
          <a:blip r:embed="rId5">
            <a:alphaModFix/>
          </a:blip>
          <a:stretch>
            <a:fillRect/>
          </a:stretch>
        </p:blipFill>
        <p:spPr>
          <a:xfrm>
            <a:off x="4677494" y="1076950"/>
            <a:ext cx="3836282" cy="2653699"/>
          </a:xfrm>
          <a:prstGeom prst="rect">
            <a:avLst/>
          </a:prstGeom>
          <a:noFill/>
          <a:ln>
            <a:noFill/>
          </a:ln>
        </p:spPr>
      </p:pic>
      <p:pic>
        <p:nvPicPr>
          <p:cNvPr id="337" name="Google Shape;337;p36"/>
          <p:cNvPicPr preferRelativeResize="0"/>
          <p:nvPr/>
        </p:nvPicPr>
        <p:blipFill>
          <a:blip r:embed="rId6">
            <a:alphaModFix/>
          </a:blip>
          <a:stretch>
            <a:fillRect/>
          </a:stretch>
        </p:blipFill>
        <p:spPr>
          <a:xfrm>
            <a:off x="387900" y="1126489"/>
            <a:ext cx="3906263" cy="2604159"/>
          </a:xfrm>
          <a:prstGeom prst="rect">
            <a:avLst/>
          </a:prstGeom>
          <a:noFill/>
          <a:ln>
            <a:noFill/>
          </a:ln>
        </p:spPr>
      </p:pic>
      <p:pic>
        <p:nvPicPr>
          <p:cNvPr id="338" name="Google Shape;338;p36"/>
          <p:cNvPicPr preferRelativeResize="0"/>
          <p:nvPr/>
        </p:nvPicPr>
        <p:blipFill>
          <a:blip r:embed="rId7">
            <a:alphaModFix/>
          </a:blip>
          <a:stretch>
            <a:fillRect/>
          </a:stretch>
        </p:blipFill>
        <p:spPr>
          <a:xfrm>
            <a:off x="2644769" y="4116297"/>
            <a:ext cx="541475" cy="861375"/>
          </a:xfrm>
          <a:prstGeom prst="rect">
            <a:avLst/>
          </a:prstGeom>
          <a:noFill/>
          <a:ln>
            <a:noFill/>
          </a:ln>
        </p:spPr>
      </p:pic>
      <p:pic>
        <p:nvPicPr>
          <p:cNvPr id="339" name="Google Shape;339;p36"/>
          <p:cNvPicPr preferRelativeResize="0"/>
          <p:nvPr/>
        </p:nvPicPr>
        <p:blipFill>
          <a:blip r:embed="rId8">
            <a:alphaModFix/>
          </a:blip>
          <a:stretch>
            <a:fillRect/>
          </a:stretch>
        </p:blipFill>
        <p:spPr>
          <a:xfrm>
            <a:off x="3232912" y="4116300"/>
            <a:ext cx="861375" cy="861375"/>
          </a:xfrm>
          <a:prstGeom prst="rect">
            <a:avLst/>
          </a:prstGeom>
          <a:noFill/>
          <a:ln>
            <a:noFill/>
          </a:ln>
        </p:spPr>
      </p:pic>
      <p:pic>
        <p:nvPicPr>
          <p:cNvPr id="340" name="Google Shape;340;p36"/>
          <p:cNvPicPr preferRelativeResize="0"/>
          <p:nvPr/>
        </p:nvPicPr>
        <p:blipFill>
          <a:blip r:embed="rId9">
            <a:alphaModFix/>
          </a:blip>
          <a:stretch>
            <a:fillRect/>
          </a:stretch>
        </p:blipFill>
        <p:spPr>
          <a:xfrm>
            <a:off x="1665646" y="4116299"/>
            <a:ext cx="932468" cy="861375"/>
          </a:xfrm>
          <a:prstGeom prst="rect">
            <a:avLst/>
          </a:prstGeom>
          <a:noFill/>
          <a:ln>
            <a:noFill/>
          </a:ln>
        </p:spPr>
      </p:pic>
      <p:pic>
        <p:nvPicPr>
          <p:cNvPr id="341" name="Google Shape;341;p36"/>
          <p:cNvPicPr preferRelativeResize="0"/>
          <p:nvPr/>
        </p:nvPicPr>
        <p:blipFill>
          <a:blip r:embed="rId10">
            <a:alphaModFix/>
          </a:blip>
          <a:stretch>
            <a:fillRect/>
          </a:stretch>
        </p:blipFill>
        <p:spPr>
          <a:xfrm>
            <a:off x="7378600" y="3841029"/>
            <a:ext cx="1592374" cy="761199"/>
          </a:xfrm>
          <a:prstGeom prst="rect">
            <a:avLst/>
          </a:prstGeom>
          <a:noFill/>
          <a:ln>
            <a:noFill/>
          </a:ln>
        </p:spPr>
      </p:pic>
      <p:pic>
        <p:nvPicPr>
          <p:cNvPr id="342" name="Google Shape;342;p36"/>
          <p:cNvPicPr preferRelativeResize="0"/>
          <p:nvPr/>
        </p:nvPicPr>
        <p:blipFill>
          <a:blip r:embed="rId11">
            <a:alphaModFix/>
          </a:blip>
          <a:stretch>
            <a:fillRect/>
          </a:stretch>
        </p:blipFill>
        <p:spPr>
          <a:xfrm>
            <a:off x="1033120" y="4116300"/>
            <a:ext cx="585862" cy="8613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7"/>
          <p:cNvSpPr txBox="1"/>
          <p:nvPr>
            <p:ph idx="1" type="body"/>
          </p:nvPr>
        </p:nvSpPr>
        <p:spPr>
          <a:xfrm>
            <a:off x="311700" y="11511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Registration of large ssTEM series</a:t>
            </a:r>
            <a:endParaRPr/>
          </a:p>
          <a:p>
            <a:pPr indent="0" lvl="0" marL="0" rtl="0" algn="l">
              <a:spcBef>
                <a:spcPts val="1600"/>
              </a:spcBef>
              <a:spcAft>
                <a:spcPts val="0"/>
              </a:spcAft>
              <a:buNone/>
            </a:pPr>
            <a:r>
              <a:rPr lang="en"/>
              <a:t>Bring computer vision methods to TrakEM2</a:t>
            </a:r>
            <a:br>
              <a:rPr lang="en"/>
            </a:br>
            <a:r>
              <a:rPr lang="en"/>
              <a:t>(SIFT, RANSAC, …)</a:t>
            </a:r>
            <a:endParaRPr/>
          </a:p>
          <a:p>
            <a:pPr indent="0" lvl="0" marL="0" rtl="0" algn="l">
              <a:spcBef>
                <a:spcPts val="1600"/>
              </a:spcBef>
              <a:spcAft>
                <a:spcPts val="0"/>
              </a:spcAft>
              <a:buNone/>
            </a:pPr>
            <a:r>
              <a:rPr lang="en">
                <a:latin typeface="Source Code Pro"/>
                <a:ea typeface="Source Code Pro"/>
                <a:cs typeface="Source Code Pro"/>
                <a:sym typeface="Source Code Pro"/>
              </a:rPr>
              <a:t>mpicbg</a:t>
            </a:r>
            <a:r>
              <a:rPr lang="en"/>
              <a:t> library for global optimization</a:t>
            </a:r>
            <a:endParaRPr/>
          </a:p>
          <a:p>
            <a:pPr indent="0" lvl="0" marL="0" rtl="0" algn="l">
              <a:spcBef>
                <a:spcPts val="1600"/>
              </a:spcBef>
              <a:spcAft>
                <a:spcPts val="0"/>
              </a:spcAft>
              <a:buNone/>
            </a:pPr>
            <a:r>
              <a:rPr lang="en"/>
              <a:t>Elastic deformation</a:t>
            </a:r>
            <a:endParaRPr/>
          </a:p>
          <a:p>
            <a:pPr indent="0" lvl="0" marL="0" rtl="0" algn="l">
              <a:spcBef>
                <a:spcPts val="1600"/>
              </a:spcBef>
              <a:spcAft>
                <a:spcPts val="1600"/>
              </a:spcAft>
              <a:buNone/>
            </a:pPr>
            <a:r>
              <a:rPr lang="en"/>
              <a:t>Photometric adjustment</a:t>
            </a:r>
            <a:endParaRPr/>
          </a:p>
        </p:txBody>
      </p:sp>
      <p:sp>
        <p:nvSpPr>
          <p:cNvPr id="348" name="Google Shape;348;p37"/>
          <p:cNvSpPr txBox="1"/>
          <p:nvPr/>
        </p:nvSpPr>
        <p:spPr>
          <a:xfrm>
            <a:off x="6235050" y="4218350"/>
            <a:ext cx="27615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https://imagej.net/TrakEM2</a:t>
            </a:r>
            <a:endParaRPr>
              <a:solidFill>
                <a:srgbClr val="FFFFFF"/>
              </a:solidFill>
              <a:latin typeface="Consolas"/>
              <a:ea typeface="Consolas"/>
              <a:cs typeface="Consolas"/>
              <a:sym typeface="Consolas"/>
            </a:endParaRPr>
          </a:p>
        </p:txBody>
      </p:sp>
      <p:pic>
        <p:nvPicPr>
          <p:cNvPr id="349" name="Google Shape;349;p37"/>
          <p:cNvPicPr preferRelativeResize="0"/>
          <p:nvPr/>
        </p:nvPicPr>
        <p:blipFill rotWithShape="1">
          <a:blip r:embed="rId4">
            <a:alphaModFix/>
          </a:blip>
          <a:srcRect b="455" l="0" r="0" t="465"/>
          <a:stretch/>
        </p:blipFill>
        <p:spPr>
          <a:xfrm>
            <a:off x="0" y="0"/>
            <a:ext cx="9144003" cy="1074946"/>
          </a:xfrm>
          <a:prstGeom prst="rect">
            <a:avLst/>
          </a:prstGeom>
          <a:noFill/>
          <a:ln>
            <a:noFill/>
          </a:ln>
        </p:spPr>
      </p:pic>
      <p:pic>
        <p:nvPicPr>
          <p:cNvPr id="350" name="Google Shape;350;p37"/>
          <p:cNvPicPr preferRelativeResize="0"/>
          <p:nvPr/>
        </p:nvPicPr>
        <p:blipFill>
          <a:blip r:embed="rId5">
            <a:alphaModFix/>
          </a:blip>
          <a:stretch>
            <a:fillRect/>
          </a:stretch>
        </p:blipFill>
        <p:spPr>
          <a:xfrm>
            <a:off x="1149175" y="4115800"/>
            <a:ext cx="717800" cy="862374"/>
          </a:xfrm>
          <a:prstGeom prst="rect">
            <a:avLst/>
          </a:prstGeom>
          <a:noFill/>
          <a:ln>
            <a:noFill/>
          </a:ln>
        </p:spPr>
      </p:pic>
      <p:pic>
        <p:nvPicPr>
          <p:cNvPr id="351" name="Google Shape;351;p37"/>
          <p:cNvPicPr preferRelativeResize="0"/>
          <p:nvPr/>
        </p:nvPicPr>
        <p:blipFill>
          <a:blip r:embed="rId6">
            <a:alphaModFix/>
          </a:blip>
          <a:stretch>
            <a:fillRect/>
          </a:stretch>
        </p:blipFill>
        <p:spPr>
          <a:xfrm>
            <a:off x="347975" y="4116303"/>
            <a:ext cx="717800" cy="861360"/>
          </a:xfrm>
          <a:prstGeom prst="rect">
            <a:avLst/>
          </a:prstGeom>
          <a:noFill/>
          <a:ln>
            <a:noFill/>
          </a:ln>
        </p:spPr>
      </p:pic>
      <p:pic>
        <p:nvPicPr>
          <p:cNvPr id="352" name="Google Shape;352;p37"/>
          <p:cNvPicPr preferRelativeResize="0"/>
          <p:nvPr/>
        </p:nvPicPr>
        <p:blipFill>
          <a:blip r:embed="rId7">
            <a:alphaModFix/>
          </a:blip>
          <a:stretch>
            <a:fillRect/>
          </a:stretch>
        </p:blipFill>
        <p:spPr>
          <a:xfrm>
            <a:off x="2216227" y="4116312"/>
            <a:ext cx="932468" cy="861375"/>
          </a:xfrm>
          <a:prstGeom prst="rect">
            <a:avLst/>
          </a:prstGeom>
          <a:noFill/>
          <a:ln>
            <a:noFill/>
          </a:ln>
        </p:spPr>
      </p:pic>
      <p:pic>
        <p:nvPicPr>
          <p:cNvPr id="353" name="Google Shape;353;p37" title="abd-413-431-805.mov">
            <a:hlinkClick r:id="rId8"/>
          </p:cNvPr>
          <p:cNvPicPr preferRelativeResize="0"/>
          <p:nvPr/>
        </p:nvPicPr>
        <p:blipFill>
          <a:blip r:embed="rId9">
            <a:alphaModFix/>
          </a:blip>
          <a:stretch>
            <a:fillRect/>
          </a:stretch>
        </p:blipFill>
        <p:spPr>
          <a:xfrm>
            <a:off x="5298550" y="1340900"/>
            <a:ext cx="3593500" cy="2695125"/>
          </a:xfrm>
          <a:prstGeom prst="rect">
            <a:avLst/>
          </a:prstGeom>
          <a:noFill/>
          <a:ln>
            <a:noFill/>
          </a:ln>
        </p:spPr>
      </p:pic>
      <p:pic>
        <p:nvPicPr>
          <p:cNvPr id="354" name="Google Shape;354;p37"/>
          <p:cNvPicPr preferRelativeResize="0"/>
          <p:nvPr/>
        </p:nvPicPr>
        <p:blipFill>
          <a:blip r:embed="rId10">
            <a:alphaModFix/>
          </a:blip>
          <a:stretch>
            <a:fillRect/>
          </a:stretch>
        </p:blipFill>
        <p:spPr>
          <a:xfrm>
            <a:off x="3219725" y="4116300"/>
            <a:ext cx="861375" cy="861375"/>
          </a:xfrm>
          <a:prstGeom prst="rect">
            <a:avLst/>
          </a:prstGeom>
          <a:noFill/>
          <a:ln>
            <a:noFill/>
          </a:ln>
        </p:spPr>
      </p:pic>
      <p:sp>
        <p:nvSpPr>
          <p:cNvPr id="355" name="Google Shape;355;p37"/>
          <p:cNvSpPr txBox="1"/>
          <p:nvPr/>
        </p:nvSpPr>
        <p:spPr>
          <a:xfrm>
            <a:off x="4152125" y="4511700"/>
            <a:ext cx="4941000" cy="51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Times New Roman"/>
                <a:ea typeface="Times New Roman"/>
                <a:cs typeface="Times New Roman"/>
                <a:sym typeface="Times New Roman"/>
              </a:rPr>
              <a:t>Cardona A. et al. (2012) </a:t>
            </a:r>
            <a:r>
              <a:rPr i="1" lang="en" sz="1000">
                <a:solidFill>
                  <a:srgbClr val="FFFFFF"/>
                </a:solidFill>
                <a:latin typeface="Times New Roman"/>
                <a:ea typeface="Times New Roman"/>
                <a:cs typeface="Times New Roman"/>
                <a:sym typeface="Times New Roman"/>
              </a:rPr>
              <a:t>PLoS One</a:t>
            </a:r>
            <a:endParaRPr i="1" sz="1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FFFFFF"/>
                </a:solidFill>
                <a:latin typeface="Times New Roman"/>
                <a:ea typeface="Times New Roman"/>
                <a:cs typeface="Times New Roman"/>
                <a:sym typeface="Times New Roman"/>
              </a:rPr>
              <a:t>Saalfeld S. et al. (2012) </a:t>
            </a:r>
            <a:r>
              <a:rPr i="1" lang="en" sz="1000">
                <a:solidFill>
                  <a:srgbClr val="FFFFFF"/>
                </a:solidFill>
                <a:latin typeface="Times New Roman"/>
                <a:ea typeface="Times New Roman"/>
                <a:cs typeface="Times New Roman"/>
                <a:sym typeface="Times New Roman"/>
              </a:rPr>
              <a:t>Nature Methods</a:t>
            </a:r>
            <a:r>
              <a:rPr b="1" lang="en" sz="1000">
                <a:solidFill>
                  <a:srgbClr val="FFFFFF"/>
                </a:solidFill>
                <a:latin typeface="Times New Roman"/>
                <a:ea typeface="Times New Roman"/>
                <a:cs typeface="Times New Roman"/>
                <a:sym typeface="Times New Roman"/>
              </a:rPr>
              <a:t>, </a:t>
            </a:r>
            <a:r>
              <a:rPr lang="en" sz="1000">
                <a:solidFill>
                  <a:srgbClr val="FFFFFF"/>
                </a:solidFill>
                <a:latin typeface="Times New Roman"/>
                <a:ea typeface="Times New Roman"/>
                <a:cs typeface="Times New Roman"/>
                <a:sym typeface="Times New Roman"/>
              </a:rPr>
              <a:t>Saalfeld S. et al. (2010) </a:t>
            </a:r>
            <a:r>
              <a:rPr i="1" lang="en" sz="1000">
                <a:solidFill>
                  <a:srgbClr val="FFFFFF"/>
                </a:solidFill>
                <a:latin typeface="Times New Roman"/>
                <a:ea typeface="Times New Roman"/>
                <a:cs typeface="Times New Roman"/>
                <a:sym typeface="Times New Roman"/>
              </a:rPr>
              <a:t>Bioinformatics </a:t>
            </a:r>
            <a:endParaRPr i="1" sz="1000">
              <a:solidFill>
                <a:srgbClr val="FFFFFF"/>
              </a:solidFill>
              <a:latin typeface="Times New Roman"/>
              <a:ea typeface="Times New Roman"/>
              <a:cs typeface="Times New Roman"/>
              <a:sym typeface="Times New Roman"/>
            </a:endParaRPr>
          </a:p>
        </p:txBody>
      </p:sp>
      <p:sp>
        <p:nvSpPr>
          <p:cNvPr id="356" name="Google Shape;356;p37"/>
          <p:cNvSpPr txBox="1"/>
          <p:nvPr/>
        </p:nvSpPr>
        <p:spPr>
          <a:xfrm>
            <a:off x="5298550" y="2378263"/>
            <a:ext cx="2825700" cy="6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FF0000"/>
                </a:solidFill>
              </a:rPr>
              <a:t>PUT MOVIE</a:t>
            </a:r>
            <a:endParaRPr b="1" sz="3600">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8"/>
          <p:cNvSpPr txBox="1"/>
          <p:nvPr>
            <p:ph idx="1" type="body"/>
          </p:nvPr>
        </p:nvSpPr>
        <p:spPr>
          <a:xfrm>
            <a:off x="311700" y="11518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Registration of multi-view lightsheet data</a:t>
            </a:r>
            <a:endParaRPr>
              <a:latin typeface="Source Code Pro"/>
              <a:ea typeface="Source Code Pro"/>
              <a:cs typeface="Source Code Pro"/>
              <a:sym typeface="Source Code Pro"/>
            </a:endParaRPr>
          </a:p>
          <a:p>
            <a:pPr indent="0" lvl="0" marL="0" rtl="0" algn="l">
              <a:spcBef>
                <a:spcPts val="1600"/>
              </a:spcBef>
              <a:spcAft>
                <a:spcPts val="0"/>
              </a:spcAft>
              <a:buNone/>
            </a:pPr>
            <a:r>
              <a:rPr lang="en"/>
              <a:t>Fluorescent beads as fiducial markers</a:t>
            </a:r>
            <a:endParaRPr/>
          </a:p>
          <a:p>
            <a:pPr indent="0" lvl="0" marL="0" rtl="0" algn="l">
              <a:spcBef>
                <a:spcPts val="1600"/>
              </a:spcBef>
              <a:spcAft>
                <a:spcPts val="0"/>
              </a:spcAft>
              <a:buNone/>
            </a:pPr>
            <a:r>
              <a:rPr lang="en"/>
              <a:t>Descriptor-based registration</a:t>
            </a:r>
            <a:endParaRPr/>
          </a:p>
          <a:p>
            <a:pPr indent="0" lvl="0" marL="0" rtl="0" algn="l">
              <a:spcBef>
                <a:spcPts val="1600"/>
              </a:spcBef>
              <a:spcAft>
                <a:spcPts val="0"/>
              </a:spcAft>
              <a:buNone/>
            </a:pPr>
            <a:r>
              <a:rPr lang="en">
                <a:latin typeface="Source Code Pro"/>
                <a:ea typeface="Source Code Pro"/>
                <a:cs typeface="Source Code Pro"/>
                <a:sym typeface="Source Code Pro"/>
              </a:rPr>
              <a:t>mpicbg</a:t>
            </a:r>
            <a:r>
              <a:rPr lang="en"/>
              <a:t> library for global optimization</a:t>
            </a:r>
            <a:endParaRPr/>
          </a:p>
          <a:p>
            <a:pPr indent="0" lvl="0" marL="0" rtl="0" algn="l">
              <a:spcBef>
                <a:spcPts val="1600"/>
              </a:spcBef>
              <a:spcAft>
                <a:spcPts val="0"/>
              </a:spcAft>
              <a:buNone/>
            </a:pPr>
            <a:r>
              <a:rPr lang="en"/>
              <a:t>Fusion, Deconvolution, …</a:t>
            </a:r>
            <a:endParaRPr/>
          </a:p>
          <a:p>
            <a:pPr indent="0" lvl="0" marL="0" rtl="0" algn="l">
              <a:spcBef>
                <a:spcPts val="1600"/>
              </a:spcBef>
              <a:spcAft>
                <a:spcPts val="1600"/>
              </a:spcAft>
              <a:buClr>
                <a:srgbClr val="000000"/>
              </a:buClr>
              <a:buSzPts val="1100"/>
              <a:buFont typeface="Arial"/>
              <a:buNone/>
            </a:pPr>
            <a:r>
              <a:rPr lang="en"/>
              <a:t>Later developed by Stephan Preibisch </a:t>
            </a:r>
            <a:r>
              <a:rPr i="1" lang="en"/>
              <a:t>et al.</a:t>
            </a:r>
            <a:r>
              <a:rPr lang="en"/>
              <a:t> into BigStitcher</a:t>
            </a:r>
            <a:endParaRPr/>
          </a:p>
        </p:txBody>
      </p:sp>
      <p:sp>
        <p:nvSpPr>
          <p:cNvPr id="362" name="Google Shape;362;p38"/>
          <p:cNvSpPr txBox="1"/>
          <p:nvPr/>
        </p:nvSpPr>
        <p:spPr>
          <a:xfrm>
            <a:off x="5083275" y="4191800"/>
            <a:ext cx="38706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https://imagej.net/SPIM_Registration</a:t>
            </a:r>
            <a:endParaRPr>
              <a:solidFill>
                <a:srgbClr val="FFFFFF"/>
              </a:solidFill>
              <a:latin typeface="Consolas"/>
              <a:ea typeface="Consolas"/>
              <a:cs typeface="Consolas"/>
              <a:sym typeface="Consolas"/>
            </a:endParaRPr>
          </a:p>
        </p:txBody>
      </p:sp>
      <p:pic>
        <p:nvPicPr>
          <p:cNvPr id="363" name="Google Shape;363;p38"/>
          <p:cNvPicPr preferRelativeResize="0"/>
          <p:nvPr/>
        </p:nvPicPr>
        <p:blipFill rotWithShape="1">
          <a:blip r:embed="rId4">
            <a:alphaModFix/>
          </a:blip>
          <a:srcRect b="426" l="0" r="0" t="426"/>
          <a:stretch/>
        </p:blipFill>
        <p:spPr>
          <a:xfrm>
            <a:off x="0" y="0"/>
            <a:ext cx="9144003" cy="1075658"/>
          </a:xfrm>
          <a:prstGeom prst="rect">
            <a:avLst/>
          </a:prstGeom>
          <a:noFill/>
          <a:ln>
            <a:noFill/>
          </a:ln>
        </p:spPr>
      </p:pic>
      <p:pic>
        <p:nvPicPr>
          <p:cNvPr id="364" name="Google Shape;364;p38"/>
          <p:cNvPicPr preferRelativeResize="0"/>
          <p:nvPr/>
        </p:nvPicPr>
        <p:blipFill>
          <a:blip r:embed="rId5">
            <a:alphaModFix/>
          </a:blip>
          <a:stretch>
            <a:fillRect/>
          </a:stretch>
        </p:blipFill>
        <p:spPr>
          <a:xfrm>
            <a:off x="311700" y="4116300"/>
            <a:ext cx="717800" cy="862374"/>
          </a:xfrm>
          <a:prstGeom prst="rect">
            <a:avLst/>
          </a:prstGeom>
          <a:noFill/>
          <a:ln>
            <a:noFill/>
          </a:ln>
        </p:spPr>
      </p:pic>
      <p:pic>
        <p:nvPicPr>
          <p:cNvPr id="365" name="Google Shape;365;p38"/>
          <p:cNvPicPr preferRelativeResize="0"/>
          <p:nvPr/>
        </p:nvPicPr>
        <p:blipFill>
          <a:blip r:embed="rId6">
            <a:alphaModFix/>
          </a:blip>
          <a:stretch>
            <a:fillRect/>
          </a:stretch>
        </p:blipFill>
        <p:spPr>
          <a:xfrm>
            <a:off x="1105700" y="4116315"/>
            <a:ext cx="717800" cy="861360"/>
          </a:xfrm>
          <a:prstGeom prst="rect">
            <a:avLst/>
          </a:prstGeom>
          <a:noFill/>
          <a:ln>
            <a:noFill/>
          </a:ln>
        </p:spPr>
      </p:pic>
      <p:pic>
        <p:nvPicPr>
          <p:cNvPr id="366" name="Google Shape;366;p38"/>
          <p:cNvPicPr preferRelativeResize="0"/>
          <p:nvPr/>
        </p:nvPicPr>
        <p:blipFill>
          <a:blip r:embed="rId7">
            <a:alphaModFix/>
          </a:blip>
          <a:stretch>
            <a:fillRect/>
          </a:stretch>
        </p:blipFill>
        <p:spPr>
          <a:xfrm>
            <a:off x="2216227" y="4116312"/>
            <a:ext cx="932468" cy="861375"/>
          </a:xfrm>
          <a:prstGeom prst="rect">
            <a:avLst/>
          </a:prstGeom>
          <a:noFill/>
          <a:ln>
            <a:noFill/>
          </a:ln>
        </p:spPr>
      </p:pic>
      <p:sp>
        <p:nvSpPr>
          <p:cNvPr id="367" name="Google Shape;367;p38"/>
          <p:cNvSpPr txBox="1"/>
          <p:nvPr/>
        </p:nvSpPr>
        <p:spPr>
          <a:xfrm>
            <a:off x="6307575" y="4680975"/>
            <a:ext cx="2646300" cy="29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Times New Roman"/>
                <a:ea typeface="Times New Roman"/>
                <a:cs typeface="Times New Roman"/>
                <a:sym typeface="Times New Roman"/>
              </a:rPr>
              <a:t>Preibisch</a:t>
            </a:r>
            <a:r>
              <a:rPr lang="en" sz="1000">
                <a:solidFill>
                  <a:srgbClr val="FFFFFF"/>
                </a:solidFill>
                <a:latin typeface="Times New Roman"/>
                <a:ea typeface="Times New Roman"/>
                <a:cs typeface="Times New Roman"/>
                <a:sym typeface="Times New Roman"/>
              </a:rPr>
              <a:t> S. et al. (2010, 2014) </a:t>
            </a:r>
            <a:r>
              <a:rPr i="1" lang="en" sz="1000">
                <a:solidFill>
                  <a:srgbClr val="FFFFFF"/>
                </a:solidFill>
                <a:latin typeface="Times New Roman"/>
                <a:ea typeface="Times New Roman"/>
                <a:cs typeface="Times New Roman"/>
                <a:sym typeface="Times New Roman"/>
              </a:rPr>
              <a:t>Nature Methods </a:t>
            </a:r>
            <a:endParaRPr i="1" sz="1000">
              <a:solidFill>
                <a:srgbClr val="FFFFFF"/>
              </a:solidFill>
              <a:latin typeface="Times New Roman"/>
              <a:ea typeface="Times New Roman"/>
              <a:cs typeface="Times New Roman"/>
              <a:sym typeface="Times New Roman"/>
            </a:endParaRPr>
          </a:p>
        </p:txBody>
      </p:sp>
      <p:pic>
        <p:nvPicPr>
          <p:cNvPr id="368" name="Google Shape;368;p38" title="MV_OptimizerMovieScaleBarTitleCinepack-154-785.mov">
            <a:hlinkClick r:id="rId8"/>
          </p:cNvPr>
          <p:cNvPicPr preferRelativeResize="0"/>
          <p:nvPr/>
        </p:nvPicPr>
        <p:blipFill>
          <a:blip r:embed="rId9">
            <a:alphaModFix/>
          </a:blip>
          <a:stretch>
            <a:fillRect/>
          </a:stretch>
        </p:blipFill>
        <p:spPr>
          <a:xfrm>
            <a:off x="5083275" y="1075650"/>
            <a:ext cx="3634975" cy="2726225"/>
          </a:xfrm>
          <a:prstGeom prst="rect">
            <a:avLst/>
          </a:prstGeom>
          <a:noFill/>
          <a:ln>
            <a:noFill/>
          </a:ln>
        </p:spPr>
      </p:pic>
      <p:sp>
        <p:nvSpPr>
          <p:cNvPr id="369" name="Google Shape;369;p38"/>
          <p:cNvSpPr txBox="1"/>
          <p:nvPr/>
        </p:nvSpPr>
        <p:spPr>
          <a:xfrm>
            <a:off x="5287250" y="2062175"/>
            <a:ext cx="2825700" cy="6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FF0000"/>
                </a:solidFill>
              </a:rPr>
              <a:t>PUT MOVIE</a:t>
            </a:r>
            <a:endParaRPr b="1" sz="3600">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39"/>
          <p:cNvSpPr txBox="1"/>
          <p:nvPr>
            <p:ph idx="1" type="body"/>
          </p:nvPr>
        </p:nvSpPr>
        <p:spPr>
          <a:xfrm>
            <a:off x="311700" y="13554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Content</a:t>
            </a:r>
            <a:endParaRPr/>
          </a:p>
        </p:txBody>
      </p:sp>
      <p:sp>
        <p:nvSpPr>
          <p:cNvPr id="375" name="Google Shape;375;p39"/>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https://imagej.net/Conference_2010</a:t>
            </a:r>
            <a:endParaRPr>
              <a:solidFill>
                <a:srgbClr val="FFFFFF"/>
              </a:solidFill>
              <a:latin typeface="Consolas"/>
              <a:ea typeface="Consolas"/>
              <a:cs typeface="Consolas"/>
              <a:sym typeface="Consolas"/>
            </a:endParaRPr>
          </a:p>
        </p:txBody>
      </p:sp>
      <p:pic>
        <p:nvPicPr>
          <p:cNvPr id="376" name="Google Shape;376;p39"/>
          <p:cNvPicPr preferRelativeResize="0"/>
          <p:nvPr/>
        </p:nvPicPr>
        <p:blipFill>
          <a:blip r:embed="rId3">
            <a:alphaModFix/>
          </a:blip>
          <a:stretch>
            <a:fillRect/>
          </a:stretch>
        </p:blipFill>
        <p:spPr>
          <a:xfrm>
            <a:off x="0" y="964704"/>
            <a:ext cx="9144000" cy="3366492"/>
          </a:xfrm>
          <a:prstGeom prst="rect">
            <a:avLst/>
          </a:prstGeom>
          <a:noFill/>
          <a:ln>
            <a:noFill/>
          </a:ln>
        </p:spPr>
      </p:pic>
      <p:pic>
        <p:nvPicPr>
          <p:cNvPr id="377" name="Google Shape;377;p39"/>
          <p:cNvPicPr preferRelativeResize="0"/>
          <p:nvPr/>
        </p:nvPicPr>
        <p:blipFill rotWithShape="1">
          <a:blip r:embed="rId4">
            <a:alphaModFix/>
          </a:blip>
          <a:srcRect b="455" l="0" r="0" t="465"/>
          <a:stretch/>
        </p:blipFill>
        <p:spPr>
          <a:xfrm>
            <a:off x="0" y="0"/>
            <a:ext cx="9144003" cy="1074946"/>
          </a:xfrm>
          <a:prstGeom prst="rect">
            <a:avLst/>
          </a:prstGeom>
          <a:noFill/>
          <a:ln>
            <a:noFill/>
          </a:ln>
        </p:spPr>
      </p:pic>
      <p:pic>
        <p:nvPicPr>
          <p:cNvPr id="378" name="Google Shape;378;p39"/>
          <p:cNvPicPr preferRelativeResize="0"/>
          <p:nvPr/>
        </p:nvPicPr>
        <p:blipFill>
          <a:blip r:embed="rId5">
            <a:alphaModFix/>
          </a:blip>
          <a:stretch>
            <a:fillRect/>
          </a:stretch>
        </p:blipFill>
        <p:spPr>
          <a:xfrm>
            <a:off x="4374600" y="3991275"/>
            <a:ext cx="4457700" cy="571500"/>
          </a:xfrm>
          <a:prstGeom prst="rect">
            <a:avLst/>
          </a:prstGeom>
          <a:noFill/>
          <a:ln>
            <a:noFill/>
          </a:ln>
        </p:spPr>
      </p:pic>
      <p:pic>
        <p:nvPicPr>
          <p:cNvPr id="379" name="Google Shape;379;p39"/>
          <p:cNvPicPr preferRelativeResize="0"/>
          <p:nvPr/>
        </p:nvPicPr>
        <p:blipFill rotWithShape="1">
          <a:blip r:embed="rId6">
            <a:alphaModFix/>
          </a:blip>
          <a:srcRect b="0" l="0" r="0" t="0"/>
          <a:stretch/>
        </p:blipFill>
        <p:spPr>
          <a:xfrm>
            <a:off x="311700" y="4116300"/>
            <a:ext cx="861375" cy="8613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0"/>
          <p:cNvSpPr txBox="1"/>
          <p:nvPr/>
        </p:nvSpPr>
        <p:spPr>
          <a:xfrm>
            <a:off x="4445800" y="4679125"/>
            <a:ext cx="45858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https://imagej.net/2011_Hackathon_in_Madison</a:t>
            </a:r>
            <a:endParaRPr>
              <a:solidFill>
                <a:srgbClr val="FFFFFF"/>
              </a:solidFill>
              <a:latin typeface="Consolas"/>
              <a:ea typeface="Consolas"/>
              <a:cs typeface="Consolas"/>
              <a:sym typeface="Consolas"/>
            </a:endParaRPr>
          </a:p>
        </p:txBody>
      </p:sp>
      <p:pic>
        <p:nvPicPr>
          <p:cNvPr id="385" name="Google Shape;385;p40"/>
          <p:cNvPicPr preferRelativeResize="0"/>
          <p:nvPr/>
        </p:nvPicPr>
        <p:blipFill rotWithShape="1">
          <a:blip r:embed="rId3">
            <a:alphaModFix/>
          </a:blip>
          <a:srcRect b="495" l="0" r="0" t="495"/>
          <a:stretch/>
        </p:blipFill>
        <p:spPr>
          <a:xfrm>
            <a:off x="0" y="0"/>
            <a:ext cx="9144003" cy="1074234"/>
          </a:xfrm>
          <a:prstGeom prst="rect">
            <a:avLst/>
          </a:prstGeom>
          <a:noFill/>
          <a:ln>
            <a:noFill/>
          </a:ln>
        </p:spPr>
      </p:pic>
      <p:pic>
        <p:nvPicPr>
          <p:cNvPr id="386" name="Google Shape;386;p40"/>
          <p:cNvPicPr preferRelativeResize="0"/>
          <p:nvPr/>
        </p:nvPicPr>
        <p:blipFill rotWithShape="1">
          <a:blip r:embed="rId4">
            <a:alphaModFix/>
          </a:blip>
          <a:srcRect b="9759" l="0" r="0" t="27438"/>
          <a:stretch/>
        </p:blipFill>
        <p:spPr>
          <a:xfrm>
            <a:off x="899250" y="1146538"/>
            <a:ext cx="7345500" cy="3460024"/>
          </a:xfrm>
          <a:prstGeom prst="rect">
            <a:avLst/>
          </a:prstGeom>
          <a:noFill/>
          <a:ln>
            <a:noFill/>
          </a:ln>
        </p:spPr>
      </p:pic>
      <p:pic>
        <p:nvPicPr>
          <p:cNvPr id="387" name="Google Shape;387;p40"/>
          <p:cNvPicPr preferRelativeResize="0"/>
          <p:nvPr/>
        </p:nvPicPr>
        <p:blipFill>
          <a:blip r:embed="rId5">
            <a:alphaModFix/>
          </a:blip>
          <a:stretch>
            <a:fillRect/>
          </a:stretch>
        </p:blipFill>
        <p:spPr>
          <a:xfrm>
            <a:off x="311700" y="4116300"/>
            <a:ext cx="717809" cy="861375"/>
          </a:xfrm>
          <a:prstGeom prst="rect">
            <a:avLst/>
          </a:prstGeom>
          <a:noFill/>
          <a:ln>
            <a:noFill/>
          </a:ln>
        </p:spPr>
      </p:pic>
      <p:pic>
        <p:nvPicPr>
          <p:cNvPr id="388" name="Google Shape;388;p40"/>
          <p:cNvPicPr preferRelativeResize="0"/>
          <p:nvPr/>
        </p:nvPicPr>
        <p:blipFill>
          <a:blip r:embed="rId6">
            <a:alphaModFix/>
          </a:blip>
          <a:stretch>
            <a:fillRect/>
          </a:stretch>
        </p:blipFill>
        <p:spPr>
          <a:xfrm>
            <a:off x="1105700" y="4115800"/>
            <a:ext cx="717800" cy="862374"/>
          </a:xfrm>
          <a:prstGeom prst="rect">
            <a:avLst/>
          </a:prstGeom>
          <a:noFill/>
          <a:ln>
            <a:noFill/>
          </a:ln>
        </p:spPr>
      </p:pic>
      <p:pic>
        <p:nvPicPr>
          <p:cNvPr id="389" name="Google Shape;389;p40"/>
          <p:cNvPicPr preferRelativeResize="0"/>
          <p:nvPr/>
        </p:nvPicPr>
        <p:blipFill>
          <a:blip r:embed="rId7">
            <a:alphaModFix/>
          </a:blip>
          <a:stretch>
            <a:fillRect/>
          </a:stretch>
        </p:blipFill>
        <p:spPr>
          <a:xfrm>
            <a:off x="1899700" y="4116300"/>
            <a:ext cx="834508" cy="861375"/>
          </a:xfrm>
          <a:prstGeom prst="rect">
            <a:avLst/>
          </a:prstGeom>
          <a:noFill/>
          <a:ln>
            <a:noFill/>
          </a:ln>
        </p:spPr>
      </p:pic>
      <p:pic>
        <p:nvPicPr>
          <p:cNvPr id="390" name="Google Shape;390;p40"/>
          <p:cNvPicPr preferRelativeResize="0"/>
          <p:nvPr/>
        </p:nvPicPr>
        <p:blipFill>
          <a:blip r:embed="rId8">
            <a:alphaModFix/>
          </a:blip>
          <a:stretch>
            <a:fillRect/>
          </a:stretch>
        </p:blipFill>
        <p:spPr>
          <a:xfrm>
            <a:off x="2810402" y="4116312"/>
            <a:ext cx="932468" cy="8613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41"/>
          <p:cNvPicPr preferRelativeResize="0"/>
          <p:nvPr/>
        </p:nvPicPr>
        <p:blipFill rotWithShape="1">
          <a:blip r:embed="rId3">
            <a:alphaModFix/>
          </a:blip>
          <a:srcRect b="495" l="0" r="0" t="495"/>
          <a:stretch/>
        </p:blipFill>
        <p:spPr>
          <a:xfrm>
            <a:off x="0" y="0"/>
            <a:ext cx="9144003" cy="1074234"/>
          </a:xfrm>
          <a:prstGeom prst="rect">
            <a:avLst/>
          </a:prstGeom>
          <a:noFill/>
          <a:ln>
            <a:noFill/>
          </a:ln>
        </p:spPr>
      </p:pic>
      <p:pic>
        <p:nvPicPr>
          <p:cNvPr id="396" name="Google Shape;396;p41"/>
          <p:cNvPicPr preferRelativeResize="0"/>
          <p:nvPr/>
        </p:nvPicPr>
        <p:blipFill rotWithShape="1">
          <a:blip r:embed="rId4">
            <a:alphaModFix/>
          </a:blip>
          <a:srcRect b="3239" l="0" r="0" t="11524"/>
          <a:stretch/>
        </p:blipFill>
        <p:spPr>
          <a:xfrm>
            <a:off x="1805263" y="1141775"/>
            <a:ext cx="5533476" cy="3537350"/>
          </a:xfrm>
          <a:prstGeom prst="rect">
            <a:avLst/>
          </a:prstGeom>
          <a:noFill/>
          <a:ln>
            <a:noFill/>
          </a:ln>
        </p:spPr>
      </p:pic>
      <p:grpSp>
        <p:nvGrpSpPr>
          <p:cNvPr id="397" name="Google Shape;397;p41"/>
          <p:cNvGrpSpPr/>
          <p:nvPr/>
        </p:nvGrpSpPr>
        <p:grpSpPr>
          <a:xfrm>
            <a:off x="7580200" y="2785825"/>
            <a:ext cx="1416300" cy="1512300"/>
            <a:chOff x="7580275" y="3050325"/>
            <a:chExt cx="1416300" cy="1512300"/>
          </a:xfrm>
        </p:grpSpPr>
        <p:sp>
          <p:nvSpPr>
            <p:cNvPr id="398" name="Google Shape;398;p41"/>
            <p:cNvSpPr/>
            <p:nvPr/>
          </p:nvSpPr>
          <p:spPr>
            <a:xfrm>
              <a:off x="7580275" y="3050325"/>
              <a:ext cx="1416300" cy="1512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9" name="Google Shape;399;p41"/>
            <p:cNvPicPr preferRelativeResize="0"/>
            <p:nvPr/>
          </p:nvPicPr>
          <p:blipFill>
            <a:blip r:embed="rId5">
              <a:alphaModFix/>
            </a:blip>
            <a:stretch>
              <a:fillRect/>
            </a:stretch>
          </p:blipFill>
          <p:spPr>
            <a:xfrm>
              <a:off x="7675762" y="3102849"/>
              <a:ext cx="1225325" cy="1407250"/>
            </a:xfrm>
            <a:prstGeom prst="rect">
              <a:avLst/>
            </a:prstGeom>
            <a:noFill/>
            <a:ln>
              <a:noFill/>
            </a:ln>
          </p:spPr>
        </p:pic>
      </p:grpSp>
      <p:sp>
        <p:nvSpPr>
          <p:cNvPr id="400" name="Google Shape;400;p41"/>
          <p:cNvSpPr txBox="1"/>
          <p:nvPr/>
        </p:nvSpPr>
        <p:spPr>
          <a:xfrm>
            <a:off x="4445800" y="4679125"/>
            <a:ext cx="45858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a:t>
            </a:r>
            <a:r>
              <a:rPr lang="en">
                <a:solidFill>
                  <a:srgbClr val="FFFFFF"/>
                </a:solidFill>
                <a:latin typeface="Consolas"/>
                <a:ea typeface="Consolas"/>
                <a:cs typeface="Consolas"/>
                <a:sym typeface="Consolas"/>
              </a:rPr>
              <a:t>ImgLib2</a:t>
            </a:r>
            <a:endParaRPr>
              <a:solidFill>
                <a:srgbClr val="FFFFFF"/>
              </a:solidFill>
              <a:latin typeface="Consolas"/>
              <a:ea typeface="Consolas"/>
              <a:cs typeface="Consolas"/>
              <a:sym typeface="Consolas"/>
            </a:endParaRPr>
          </a:p>
        </p:txBody>
      </p:sp>
      <p:pic>
        <p:nvPicPr>
          <p:cNvPr id="401" name="Google Shape;401;p41"/>
          <p:cNvPicPr preferRelativeResize="0"/>
          <p:nvPr/>
        </p:nvPicPr>
        <p:blipFill>
          <a:blip r:embed="rId6">
            <a:alphaModFix/>
          </a:blip>
          <a:stretch>
            <a:fillRect/>
          </a:stretch>
        </p:blipFill>
        <p:spPr>
          <a:xfrm>
            <a:off x="129902" y="4189662"/>
            <a:ext cx="932468" cy="861375"/>
          </a:xfrm>
          <a:prstGeom prst="rect">
            <a:avLst/>
          </a:prstGeom>
          <a:noFill/>
          <a:ln>
            <a:noFill/>
          </a:ln>
        </p:spPr>
      </p:pic>
      <p:pic>
        <p:nvPicPr>
          <p:cNvPr id="402" name="Google Shape;402;p41"/>
          <p:cNvPicPr preferRelativeResize="0"/>
          <p:nvPr/>
        </p:nvPicPr>
        <p:blipFill>
          <a:blip r:embed="rId7">
            <a:alphaModFix/>
          </a:blip>
          <a:stretch>
            <a:fillRect/>
          </a:stretch>
        </p:blipFill>
        <p:spPr>
          <a:xfrm>
            <a:off x="129893" y="1005625"/>
            <a:ext cx="1416300" cy="141231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5"/>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https://imagej.nih.gov/ij</a:t>
            </a:r>
            <a:endParaRPr>
              <a:solidFill>
                <a:srgbClr val="FFFFFF"/>
              </a:solidFill>
              <a:latin typeface="Consolas"/>
              <a:ea typeface="Consolas"/>
              <a:cs typeface="Consolas"/>
              <a:sym typeface="Consolas"/>
            </a:endParaRPr>
          </a:p>
        </p:txBody>
      </p:sp>
      <p:pic>
        <p:nvPicPr>
          <p:cNvPr id="80" name="Google Shape;80;p15"/>
          <p:cNvPicPr preferRelativeResize="0"/>
          <p:nvPr/>
        </p:nvPicPr>
        <p:blipFill>
          <a:blip r:embed="rId3">
            <a:alphaModFix/>
          </a:blip>
          <a:stretch>
            <a:fillRect/>
          </a:stretch>
        </p:blipFill>
        <p:spPr>
          <a:xfrm>
            <a:off x="311700" y="4116300"/>
            <a:ext cx="861375" cy="861375"/>
          </a:xfrm>
          <a:prstGeom prst="rect">
            <a:avLst/>
          </a:prstGeom>
          <a:noFill/>
          <a:ln>
            <a:noFill/>
          </a:ln>
        </p:spPr>
      </p:pic>
      <p:pic>
        <p:nvPicPr>
          <p:cNvPr id="81" name="Google Shape;81;p15"/>
          <p:cNvPicPr preferRelativeResize="0"/>
          <p:nvPr/>
        </p:nvPicPr>
        <p:blipFill rotWithShape="1">
          <a:blip r:embed="rId4">
            <a:alphaModFix/>
          </a:blip>
          <a:srcRect b="39" l="0" r="0" t="29"/>
          <a:stretch/>
        </p:blipFill>
        <p:spPr>
          <a:xfrm>
            <a:off x="0" y="0"/>
            <a:ext cx="9144003" cy="1084247"/>
          </a:xfrm>
          <a:prstGeom prst="rect">
            <a:avLst/>
          </a:prstGeom>
          <a:noFill/>
          <a:ln>
            <a:noFill/>
          </a:ln>
        </p:spPr>
      </p:pic>
      <p:pic>
        <p:nvPicPr>
          <p:cNvPr id="82" name="Google Shape;82;p15"/>
          <p:cNvPicPr preferRelativeResize="0"/>
          <p:nvPr/>
        </p:nvPicPr>
        <p:blipFill>
          <a:blip r:embed="rId5">
            <a:alphaModFix/>
          </a:blip>
          <a:stretch>
            <a:fillRect/>
          </a:stretch>
        </p:blipFill>
        <p:spPr>
          <a:xfrm>
            <a:off x="7613100" y="3343575"/>
            <a:ext cx="1219200" cy="1219200"/>
          </a:xfrm>
          <a:prstGeom prst="rect">
            <a:avLst/>
          </a:prstGeom>
          <a:noFill/>
          <a:ln>
            <a:noFill/>
          </a:ln>
        </p:spPr>
      </p:pic>
      <p:pic>
        <p:nvPicPr>
          <p:cNvPr id="83" name="Google Shape;83;p15"/>
          <p:cNvPicPr preferRelativeResize="0"/>
          <p:nvPr/>
        </p:nvPicPr>
        <p:blipFill>
          <a:blip r:embed="rId6">
            <a:alphaModFix/>
          </a:blip>
          <a:stretch>
            <a:fillRect/>
          </a:stretch>
        </p:blipFill>
        <p:spPr>
          <a:xfrm>
            <a:off x="409895" y="1084250"/>
            <a:ext cx="4066950" cy="2585550"/>
          </a:xfrm>
          <a:prstGeom prst="rect">
            <a:avLst/>
          </a:prstGeom>
          <a:noFill/>
          <a:ln>
            <a:noFill/>
          </a:ln>
        </p:spPr>
      </p:pic>
      <p:sp>
        <p:nvSpPr>
          <p:cNvPr id="84" name="Google Shape;84;p15"/>
          <p:cNvSpPr txBox="1"/>
          <p:nvPr>
            <p:ph idx="1" type="body"/>
          </p:nvPr>
        </p:nvSpPr>
        <p:spPr>
          <a:xfrm>
            <a:off x="409900" y="3669800"/>
            <a:ext cx="4067100" cy="513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NIH Image</a:t>
            </a:r>
            <a:endParaRPr/>
          </a:p>
        </p:txBody>
      </p:sp>
      <p:pic>
        <p:nvPicPr>
          <p:cNvPr id="85" name="Google Shape;85;p15"/>
          <p:cNvPicPr preferRelativeResize="0"/>
          <p:nvPr/>
        </p:nvPicPr>
        <p:blipFill>
          <a:blip r:embed="rId7">
            <a:alphaModFix/>
          </a:blip>
          <a:stretch>
            <a:fillRect/>
          </a:stretch>
        </p:blipFill>
        <p:spPr>
          <a:xfrm>
            <a:off x="4711594" y="1084247"/>
            <a:ext cx="2831455" cy="2862468"/>
          </a:xfrm>
          <a:prstGeom prst="rect">
            <a:avLst/>
          </a:prstGeom>
          <a:noFill/>
          <a:ln>
            <a:noFill/>
          </a:ln>
        </p:spPr>
      </p:pic>
      <p:sp>
        <p:nvSpPr>
          <p:cNvPr id="86" name="Google Shape;86;p15"/>
          <p:cNvSpPr txBox="1"/>
          <p:nvPr>
            <p:ph idx="1" type="body"/>
          </p:nvPr>
        </p:nvSpPr>
        <p:spPr>
          <a:xfrm>
            <a:off x="4711600" y="3946725"/>
            <a:ext cx="2831400" cy="456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ImageJ</a:t>
            </a:r>
            <a:endParaRPr/>
          </a:p>
        </p:txBody>
      </p:sp>
      <p:sp>
        <p:nvSpPr>
          <p:cNvPr id="87" name="Google Shape;87;p15"/>
          <p:cNvSpPr txBox="1"/>
          <p:nvPr/>
        </p:nvSpPr>
        <p:spPr>
          <a:xfrm>
            <a:off x="5996500" y="4843200"/>
            <a:ext cx="3000000" cy="300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chemeClr val="dk1"/>
                </a:solidFill>
                <a:latin typeface="Times New Roman"/>
                <a:ea typeface="Times New Roman"/>
                <a:cs typeface="Times New Roman"/>
                <a:sym typeface="Times New Roman"/>
              </a:rPr>
              <a:t>Schneider</a:t>
            </a:r>
            <a:r>
              <a:rPr lang="en" sz="1000">
                <a:solidFill>
                  <a:schemeClr val="dk1"/>
                </a:solidFill>
                <a:latin typeface="Times New Roman"/>
                <a:ea typeface="Times New Roman"/>
                <a:cs typeface="Times New Roman"/>
                <a:sym typeface="Times New Roman"/>
              </a:rPr>
              <a:t> C. et al. (2012) </a:t>
            </a:r>
            <a:r>
              <a:rPr i="1" lang="en" sz="1000">
                <a:solidFill>
                  <a:schemeClr val="dk1"/>
                </a:solidFill>
                <a:latin typeface="Times New Roman"/>
                <a:ea typeface="Times New Roman"/>
                <a:cs typeface="Times New Roman"/>
                <a:sym typeface="Times New Roman"/>
              </a:rPr>
              <a:t>Nature Methods</a:t>
            </a:r>
            <a:endParaRPr i="1" sz="1000">
              <a:solidFill>
                <a:schemeClr val="dk1"/>
              </a:solidFill>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2"/>
          <p:cNvSpPr txBox="1"/>
          <p:nvPr>
            <p:ph idx="1" type="body"/>
          </p:nvPr>
        </p:nvSpPr>
        <p:spPr>
          <a:xfrm>
            <a:off x="311700" y="13554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ImgLib rewrite</a:t>
            </a:r>
            <a:endParaRPr/>
          </a:p>
          <a:p>
            <a:pPr indent="-342900" lvl="0" marL="457200" rtl="0" algn="l">
              <a:spcBef>
                <a:spcPts val="1600"/>
              </a:spcBef>
              <a:spcAft>
                <a:spcPts val="0"/>
              </a:spcAft>
              <a:buSzPts val="1800"/>
              <a:buChar char="●"/>
            </a:pPr>
            <a:r>
              <a:rPr lang="en"/>
              <a:t>Separation of access to the domain and codomain</a:t>
            </a:r>
            <a:endParaRPr/>
          </a:p>
          <a:p>
            <a:pPr indent="-342900" lvl="0" marL="457200" rtl="0" algn="l">
              <a:spcBef>
                <a:spcPts val="0"/>
              </a:spcBef>
              <a:spcAft>
                <a:spcPts val="0"/>
              </a:spcAft>
              <a:buSzPts val="1800"/>
              <a:buChar char="●"/>
            </a:pPr>
            <a:r>
              <a:rPr lang="en"/>
              <a:t>Separation of iteration and random access</a:t>
            </a:r>
            <a:endParaRPr/>
          </a:p>
          <a:p>
            <a:pPr indent="-342900" lvl="0" marL="457200" rtl="0" algn="l">
              <a:spcBef>
                <a:spcPts val="0"/>
              </a:spcBef>
              <a:spcAft>
                <a:spcPts val="0"/>
              </a:spcAft>
              <a:buSzPts val="1800"/>
              <a:buChar char="●"/>
            </a:pPr>
            <a:r>
              <a:rPr lang="en"/>
              <a:t>Separation of real and integer coordinate access</a:t>
            </a:r>
            <a:endParaRPr/>
          </a:p>
          <a:p>
            <a:pPr indent="-342900" lvl="0" marL="457200" rtl="0" algn="l">
              <a:spcBef>
                <a:spcPts val="0"/>
              </a:spcBef>
              <a:spcAft>
                <a:spcPts val="0"/>
              </a:spcAft>
              <a:buSzPts val="1800"/>
              <a:buChar char="●"/>
            </a:pPr>
            <a:r>
              <a:rPr lang="en"/>
              <a:t>Descriptive names (“</a:t>
            </a:r>
            <a:r>
              <a:rPr lang="en">
                <a:latin typeface="Consolas"/>
                <a:ea typeface="Consolas"/>
                <a:cs typeface="Consolas"/>
                <a:sym typeface="Consolas"/>
              </a:rPr>
              <a:t>RealRandomAccessibleRealInterval</a:t>
            </a:r>
            <a:r>
              <a:rPr lang="en"/>
              <a:t>”)</a:t>
            </a:r>
            <a:endParaRPr/>
          </a:p>
          <a:p>
            <a:pPr indent="-342900" lvl="0" marL="457200" rtl="0" algn="l">
              <a:spcBef>
                <a:spcPts val="0"/>
              </a:spcBef>
              <a:spcAft>
                <a:spcPts val="0"/>
              </a:spcAft>
              <a:buSzPts val="1800"/>
              <a:buChar char="●"/>
            </a:pPr>
            <a:r>
              <a:rPr lang="en"/>
              <a:t>Interface-driven, </a:t>
            </a:r>
            <a:r>
              <a:rPr i="1" lang="en"/>
              <a:t>Virtualize Everything</a:t>
            </a:r>
            <a:endParaRPr i="1"/>
          </a:p>
        </p:txBody>
      </p:sp>
      <p:sp>
        <p:nvSpPr>
          <p:cNvPr id="408" name="Google Shape;408;p42"/>
          <p:cNvSpPr txBox="1"/>
          <p:nvPr/>
        </p:nvSpPr>
        <p:spPr>
          <a:xfrm>
            <a:off x="4445800" y="4298125"/>
            <a:ext cx="45858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https://imagej.net/ImgLib2</a:t>
            </a:r>
            <a:endParaRPr>
              <a:solidFill>
                <a:srgbClr val="FFFFFF"/>
              </a:solidFill>
              <a:latin typeface="Consolas"/>
              <a:ea typeface="Consolas"/>
              <a:cs typeface="Consolas"/>
              <a:sym typeface="Consolas"/>
            </a:endParaRPr>
          </a:p>
        </p:txBody>
      </p:sp>
      <p:pic>
        <p:nvPicPr>
          <p:cNvPr id="409" name="Google Shape;409;p42"/>
          <p:cNvPicPr preferRelativeResize="0"/>
          <p:nvPr/>
        </p:nvPicPr>
        <p:blipFill>
          <a:blip r:embed="rId3">
            <a:alphaModFix/>
          </a:blip>
          <a:stretch>
            <a:fillRect/>
          </a:stretch>
        </p:blipFill>
        <p:spPr>
          <a:xfrm>
            <a:off x="311700" y="4116300"/>
            <a:ext cx="717809" cy="861375"/>
          </a:xfrm>
          <a:prstGeom prst="rect">
            <a:avLst/>
          </a:prstGeom>
          <a:noFill/>
          <a:ln>
            <a:noFill/>
          </a:ln>
        </p:spPr>
      </p:pic>
      <p:pic>
        <p:nvPicPr>
          <p:cNvPr id="410" name="Google Shape;410;p42"/>
          <p:cNvPicPr preferRelativeResize="0"/>
          <p:nvPr/>
        </p:nvPicPr>
        <p:blipFill rotWithShape="1">
          <a:blip r:embed="rId4">
            <a:alphaModFix/>
          </a:blip>
          <a:srcRect b="495" l="0" r="0" t="495"/>
          <a:stretch/>
        </p:blipFill>
        <p:spPr>
          <a:xfrm>
            <a:off x="0" y="0"/>
            <a:ext cx="9144003" cy="1074234"/>
          </a:xfrm>
          <a:prstGeom prst="rect">
            <a:avLst/>
          </a:prstGeom>
          <a:noFill/>
          <a:ln>
            <a:noFill/>
          </a:ln>
        </p:spPr>
      </p:pic>
      <p:pic>
        <p:nvPicPr>
          <p:cNvPr id="411" name="Google Shape;411;p42"/>
          <p:cNvPicPr preferRelativeResize="0"/>
          <p:nvPr/>
        </p:nvPicPr>
        <p:blipFill>
          <a:blip r:embed="rId5">
            <a:alphaModFix/>
          </a:blip>
          <a:stretch>
            <a:fillRect/>
          </a:stretch>
        </p:blipFill>
        <p:spPr>
          <a:xfrm>
            <a:off x="1105700" y="4115800"/>
            <a:ext cx="717800" cy="862374"/>
          </a:xfrm>
          <a:prstGeom prst="rect">
            <a:avLst/>
          </a:prstGeom>
          <a:noFill/>
          <a:ln>
            <a:noFill/>
          </a:ln>
        </p:spPr>
      </p:pic>
      <p:pic>
        <p:nvPicPr>
          <p:cNvPr id="412" name="Google Shape;412;p42"/>
          <p:cNvPicPr preferRelativeResize="0"/>
          <p:nvPr/>
        </p:nvPicPr>
        <p:blipFill>
          <a:blip r:embed="rId6">
            <a:alphaModFix/>
          </a:blip>
          <a:stretch>
            <a:fillRect/>
          </a:stretch>
        </p:blipFill>
        <p:spPr>
          <a:xfrm>
            <a:off x="1899700" y="4116300"/>
            <a:ext cx="834508" cy="861375"/>
          </a:xfrm>
          <a:prstGeom prst="rect">
            <a:avLst/>
          </a:prstGeom>
          <a:noFill/>
          <a:ln>
            <a:noFill/>
          </a:ln>
        </p:spPr>
      </p:pic>
      <p:grpSp>
        <p:nvGrpSpPr>
          <p:cNvPr id="413" name="Google Shape;413;p42"/>
          <p:cNvGrpSpPr/>
          <p:nvPr/>
        </p:nvGrpSpPr>
        <p:grpSpPr>
          <a:xfrm>
            <a:off x="7580200" y="2785825"/>
            <a:ext cx="1416300" cy="1512300"/>
            <a:chOff x="7580275" y="3050325"/>
            <a:chExt cx="1416300" cy="1512300"/>
          </a:xfrm>
        </p:grpSpPr>
        <p:sp>
          <p:nvSpPr>
            <p:cNvPr id="414" name="Google Shape;414;p42"/>
            <p:cNvSpPr/>
            <p:nvPr/>
          </p:nvSpPr>
          <p:spPr>
            <a:xfrm>
              <a:off x="7580275" y="3050325"/>
              <a:ext cx="1416300" cy="1512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5" name="Google Shape;415;p42"/>
            <p:cNvPicPr preferRelativeResize="0"/>
            <p:nvPr/>
          </p:nvPicPr>
          <p:blipFill>
            <a:blip r:embed="rId7">
              <a:alphaModFix/>
            </a:blip>
            <a:stretch>
              <a:fillRect/>
            </a:stretch>
          </p:blipFill>
          <p:spPr>
            <a:xfrm>
              <a:off x="7675762" y="3102849"/>
              <a:ext cx="1225325" cy="1407250"/>
            </a:xfrm>
            <a:prstGeom prst="rect">
              <a:avLst/>
            </a:prstGeom>
            <a:noFill/>
            <a:ln>
              <a:noFill/>
            </a:ln>
          </p:spPr>
        </p:pic>
      </p:grpSp>
      <p:pic>
        <p:nvPicPr>
          <p:cNvPr id="416" name="Google Shape;416;p42"/>
          <p:cNvPicPr preferRelativeResize="0"/>
          <p:nvPr/>
        </p:nvPicPr>
        <p:blipFill>
          <a:blip r:embed="rId8">
            <a:alphaModFix/>
          </a:blip>
          <a:stretch>
            <a:fillRect/>
          </a:stretch>
        </p:blipFill>
        <p:spPr>
          <a:xfrm>
            <a:off x="3141852" y="4116312"/>
            <a:ext cx="932468" cy="861375"/>
          </a:xfrm>
          <a:prstGeom prst="rect">
            <a:avLst/>
          </a:prstGeom>
          <a:noFill/>
          <a:ln>
            <a:noFill/>
          </a:ln>
        </p:spPr>
      </p:pic>
      <p:sp>
        <p:nvSpPr>
          <p:cNvPr id="417" name="Google Shape;417;p42"/>
          <p:cNvSpPr txBox="1"/>
          <p:nvPr/>
        </p:nvSpPr>
        <p:spPr>
          <a:xfrm>
            <a:off x="6870806" y="4680975"/>
            <a:ext cx="2191200" cy="29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Times New Roman"/>
                <a:ea typeface="Times New Roman"/>
                <a:cs typeface="Times New Roman"/>
                <a:sym typeface="Times New Roman"/>
              </a:rPr>
              <a:t>Pietzsch T. et al. (2012) </a:t>
            </a:r>
            <a:r>
              <a:rPr i="1" lang="en" sz="1000">
                <a:solidFill>
                  <a:srgbClr val="FFFFFF"/>
                </a:solidFill>
                <a:latin typeface="Times New Roman"/>
                <a:ea typeface="Times New Roman"/>
                <a:cs typeface="Times New Roman"/>
                <a:sym typeface="Times New Roman"/>
              </a:rPr>
              <a:t>Bioinformatics</a:t>
            </a:r>
            <a:endParaRPr i="1" sz="1000">
              <a:solidFill>
                <a:srgbClr val="FFFFFF"/>
              </a:solidFill>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43"/>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http://icy.bioimageanalysis.org</a:t>
            </a:r>
            <a:endParaRPr>
              <a:solidFill>
                <a:srgbClr val="FFFFFF"/>
              </a:solidFill>
              <a:latin typeface="Consolas"/>
              <a:ea typeface="Consolas"/>
              <a:cs typeface="Consolas"/>
              <a:sym typeface="Consolas"/>
            </a:endParaRPr>
          </a:p>
          <a:p>
            <a:pPr indent="0" lvl="0" marL="0" rtl="0" algn="r">
              <a:spcBef>
                <a:spcPts val="0"/>
              </a:spcBef>
              <a:spcAft>
                <a:spcPts val="0"/>
              </a:spcAft>
              <a:buNone/>
            </a:pPr>
            <a:r>
              <a:t/>
            </a:r>
            <a:endParaRPr>
              <a:solidFill>
                <a:srgbClr val="FFFFFF"/>
              </a:solidFill>
              <a:latin typeface="Consolas"/>
              <a:ea typeface="Consolas"/>
              <a:cs typeface="Consolas"/>
              <a:sym typeface="Consolas"/>
            </a:endParaRPr>
          </a:p>
        </p:txBody>
      </p:sp>
      <p:pic>
        <p:nvPicPr>
          <p:cNvPr id="423" name="Google Shape;423;p43"/>
          <p:cNvPicPr preferRelativeResize="0"/>
          <p:nvPr/>
        </p:nvPicPr>
        <p:blipFill rotWithShape="1">
          <a:blip r:embed="rId3">
            <a:alphaModFix/>
          </a:blip>
          <a:srcRect b="534" l="0" r="0" t="524"/>
          <a:stretch/>
        </p:blipFill>
        <p:spPr>
          <a:xfrm>
            <a:off x="0" y="0"/>
            <a:ext cx="9144003" cy="1073522"/>
          </a:xfrm>
          <a:prstGeom prst="rect">
            <a:avLst/>
          </a:prstGeom>
          <a:noFill/>
          <a:ln>
            <a:noFill/>
          </a:ln>
        </p:spPr>
      </p:pic>
      <p:pic>
        <p:nvPicPr>
          <p:cNvPr id="424" name="Google Shape;424;p43"/>
          <p:cNvPicPr preferRelativeResize="0"/>
          <p:nvPr/>
        </p:nvPicPr>
        <p:blipFill>
          <a:blip r:embed="rId4">
            <a:alphaModFix/>
          </a:blip>
          <a:stretch>
            <a:fillRect/>
          </a:stretch>
        </p:blipFill>
        <p:spPr>
          <a:xfrm>
            <a:off x="1605825" y="1073525"/>
            <a:ext cx="5598824" cy="3440149"/>
          </a:xfrm>
          <a:prstGeom prst="rect">
            <a:avLst/>
          </a:prstGeom>
          <a:noFill/>
          <a:ln>
            <a:noFill/>
          </a:ln>
        </p:spPr>
      </p:pic>
      <p:pic>
        <p:nvPicPr>
          <p:cNvPr id="425" name="Google Shape;425;p43"/>
          <p:cNvPicPr preferRelativeResize="0"/>
          <p:nvPr/>
        </p:nvPicPr>
        <p:blipFill>
          <a:blip r:embed="rId5">
            <a:alphaModFix/>
          </a:blip>
          <a:stretch>
            <a:fillRect/>
          </a:stretch>
        </p:blipFill>
        <p:spPr>
          <a:xfrm>
            <a:off x="311700" y="4116300"/>
            <a:ext cx="612445" cy="861375"/>
          </a:xfrm>
          <a:prstGeom prst="rect">
            <a:avLst/>
          </a:prstGeom>
          <a:noFill/>
          <a:ln>
            <a:noFill/>
          </a:ln>
        </p:spPr>
      </p:pic>
      <p:pic>
        <p:nvPicPr>
          <p:cNvPr id="426" name="Google Shape;426;p43"/>
          <p:cNvPicPr preferRelativeResize="0"/>
          <p:nvPr/>
        </p:nvPicPr>
        <p:blipFill>
          <a:blip r:embed="rId6">
            <a:alphaModFix/>
          </a:blip>
          <a:stretch>
            <a:fillRect/>
          </a:stretch>
        </p:blipFill>
        <p:spPr>
          <a:xfrm>
            <a:off x="1000350" y="4116300"/>
            <a:ext cx="861375" cy="861375"/>
          </a:xfrm>
          <a:prstGeom prst="rect">
            <a:avLst/>
          </a:prstGeom>
          <a:noFill/>
          <a:ln>
            <a:noFill/>
          </a:ln>
        </p:spPr>
      </p:pic>
      <p:pic>
        <p:nvPicPr>
          <p:cNvPr id="427" name="Google Shape;427;p43"/>
          <p:cNvPicPr preferRelativeResize="0"/>
          <p:nvPr/>
        </p:nvPicPr>
        <p:blipFill>
          <a:blip r:embed="rId7">
            <a:alphaModFix/>
          </a:blip>
          <a:stretch>
            <a:fillRect/>
          </a:stretch>
        </p:blipFill>
        <p:spPr>
          <a:xfrm>
            <a:off x="1937924" y="4116300"/>
            <a:ext cx="889235" cy="8613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4"/>
          <p:cNvSpPr txBox="1"/>
          <p:nvPr>
            <p:ph idx="1" type="body"/>
          </p:nvPr>
        </p:nvSpPr>
        <p:spPr>
          <a:xfrm>
            <a:off x="311700" y="13554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happened?</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433" name="Google Shape;433;p44"/>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https://knime.imagej.net</a:t>
            </a:r>
            <a:endParaRPr>
              <a:solidFill>
                <a:srgbClr val="FFFFFF"/>
              </a:solidFill>
              <a:latin typeface="Consolas"/>
              <a:ea typeface="Consolas"/>
              <a:cs typeface="Consolas"/>
              <a:sym typeface="Consolas"/>
            </a:endParaRPr>
          </a:p>
          <a:p>
            <a:pPr indent="0" lvl="0" marL="0" rtl="0" algn="r">
              <a:spcBef>
                <a:spcPts val="0"/>
              </a:spcBef>
              <a:spcAft>
                <a:spcPts val="0"/>
              </a:spcAft>
              <a:buNone/>
            </a:pPr>
            <a:r>
              <a:t/>
            </a:r>
            <a:endParaRPr>
              <a:solidFill>
                <a:srgbClr val="FFFFFF"/>
              </a:solidFill>
              <a:latin typeface="Consolas"/>
              <a:ea typeface="Consolas"/>
              <a:cs typeface="Consolas"/>
              <a:sym typeface="Consolas"/>
            </a:endParaRPr>
          </a:p>
        </p:txBody>
      </p:sp>
      <p:pic>
        <p:nvPicPr>
          <p:cNvPr id="434" name="Google Shape;434;p44"/>
          <p:cNvPicPr preferRelativeResize="0"/>
          <p:nvPr/>
        </p:nvPicPr>
        <p:blipFill>
          <a:blip r:embed="rId3">
            <a:alphaModFix/>
          </a:blip>
          <a:stretch>
            <a:fillRect/>
          </a:stretch>
        </p:blipFill>
        <p:spPr>
          <a:xfrm>
            <a:off x="1473649" y="1831450"/>
            <a:ext cx="2737300" cy="2052975"/>
          </a:xfrm>
          <a:prstGeom prst="rect">
            <a:avLst/>
          </a:prstGeom>
          <a:noFill/>
          <a:ln>
            <a:noFill/>
          </a:ln>
        </p:spPr>
      </p:pic>
      <p:pic>
        <p:nvPicPr>
          <p:cNvPr id="435" name="Google Shape;435;p44"/>
          <p:cNvPicPr preferRelativeResize="0"/>
          <p:nvPr/>
        </p:nvPicPr>
        <p:blipFill rotWithShape="1">
          <a:blip r:embed="rId4">
            <a:alphaModFix/>
          </a:blip>
          <a:srcRect b="0" l="0" r="0" t="0"/>
          <a:stretch/>
        </p:blipFill>
        <p:spPr>
          <a:xfrm>
            <a:off x="1200775" y="4116300"/>
            <a:ext cx="861375" cy="861375"/>
          </a:xfrm>
          <a:prstGeom prst="rect">
            <a:avLst/>
          </a:prstGeom>
          <a:noFill/>
          <a:ln>
            <a:noFill/>
          </a:ln>
        </p:spPr>
      </p:pic>
      <p:pic>
        <p:nvPicPr>
          <p:cNvPr id="436" name="Google Shape;436;p44"/>
          <p:cNvPicPr preferRelativeResize="0"/>
          <p:nvPr/>
        </p:nvPicPr>
        <p:blipFill>
          <a:blip r:embed="rId5">
            <a:alphaModFix/>
          </a:blip>
          <a:stretch>
            <a:fillRect/>
          </a:stretch>
        </p:blipFill>
        <p:spPr>
          <a:xfrm>
            <a:off x="311700" y="4116300"/>
            <a:ext cx="861375" cy="861375"/>
          </a:xfrm>
          <a:prstGeom prst="rect">
            <a:avLst/>
          </a:prstGeom>
          <a:noFill/>
          <a:ln>
            <a:noFill/>
          </a:ln>
        </p:spPr>
      </p:pic>
      <p:pic>
        <p:nvPicPr>
          <p:cNvPr id="437" name="Google Shape;437;p44"/>
          <p:cNvPicPr preferRelativeResize="0"/>
          <p:nvPr/>
        </p:nvPicPr>
        <p:blipFill rotWithShape="1">
          <a:blip r:embed="rId6">
            <a:alphaModFix/>
          </a:blip>
          <a:srcRect b="553" l="0" r="0" t="563"/>
          <a:stretch/>
        </p:blipFill>
        <p:spPr>
          <a:xfrm>
            <a:off x="0" y="363"/>
            <a:ext cx="9144003" cy="1072811"/>
          </a:xfrm>
          <a:prstGeom prst="rect">
            <a:avLst/>
          </a:prstGeom>
          <a:noFill/>
          <a:ln>
            <a:noFill/>
          </a:ln>
        </p:spPr>
      </p:pic>
      <p:pic>
        <p:nvPicPr>
          <p:cNvPr id="438" name="Google Shape;438;p44"/>
          <p:cNvPicPr preferRelativeResize="0"/>
          <p:nvPr/>
        </p:nvPicPr>
        <p:blipFill>
          <a:blip r:embed="rId7">
            <a:alphaModFix/>
          </a:blip>
          <a:stretch>
            <a:fillRect/>
          </a:stretch>
        </p:blipFill>
        <p:spPr>
          <a:xfrm>
            <a:off x="4969675" y="1810488"/>
            <a:ext cx="2773900" cy="2073926"/>
          </a:xfrm>
          <a:prstGeom prst="rect">
            <a:avLst/>
          </a:prstGeom>
          <a:noFill/>
          <a:ln>
            <a:noFill/>
          </a:ln>
        </p:spPr>
      </p:pic>
      <p:cxnSp>
        <p:nvCxnSpPr>
          <p:cNvPr id="439" name="Google Shape;439;p44"/>
          <p:cNvCxnSpPr/>
          <p:nvPr/>
        </p:nvCxnSpPr>
        <p:spPr>
          <a:xfrm flipH="1" rot="10800000">
            <a:off x="4433950" y="1458900"/>
            <a:ext cx="4241700" cy="2621700"/>
          </a:xfrm>
          <a:prstGeom prst="straightConnector1">
            <a:avLst/>
          </a:prstGeom>
          <a:noFill/>
          <a:ln cap="flat" cmpd="sng" w="114300">
            <a:solidFill>
              <a:srgbClr val="FF0000"/>
            </a:solidFill>
            <a:prstDash val="solid"/>
            <a:round/>
            <a:headEnd len="med" w="med" type="none"/>
            <a:tailEnd len="med" w="med" type="none"/>
          </a:ln>
        </p:spPr>
      </p:cxnSp>
      <p:cxnSp>
        <p:nvCxnSpPr>
          <p:cNvPr id="440" name="Google Shape;440;p44"/>
          <p:cNvCxnSpPr/>
          <p:nvPr/>
        </p:nvCxnSpPr>
        <p:spPr>
          <a:xfrm rot="10800000">
            <a:off x="4466812" y="1567214"/>
            <a:ext cx="3750600" cy="2484000"/>
          </a:xfrm>
          <a:prstGeom prst="straightConnector1">
            <a:avLst/>
          </a:prstGeom>
          <a:noFill/>
          <a:ln cap="flat" cmpd="sng" w="114300">
            <a:solidFill>
              <a:srgbClr val="FF0000"/>
            </a:solidFill>
            <a:prstDash val="solid"/>
            <a:round/>
            <a:headEnd len="med" w="med" type="none"/>
            <a:tailEnd len="med" w="med" type="none"/>
          </a:ln>
        </p:spPr>
      </p:cxnSp>
      <p:cxnSp>
        <p:nvCxnSpPr>
          <p:cNvPr id="441" name="Google Shape;441;p44"/>
          <p:cNvCxnSpPr/>
          <p:nvPr/>
        </p:nvCxnSpPr>
        <p:spPr>
          <a:xfrm>
            <a:off x="4352413" y="2821100"/>
            <a:ext cx="441600" cy="0"/>
          </a:xfrm>
          <a:prstGeom prst="straightConnector1">
            <a:avLst/>
          </a:prstGeom>
          <a:noFill/>
          <a:ln cap="flat" cmpd="sng" w="9525">
            <a:solidFill>
              <a:srgbClr val="FFFFFF"/>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p45"/>
          <p:cNvPicPr preferRelativeResize="0"/>
          <p:nvPr/>
        </p:nvPicPr>
        <p:blipFill rotWithShape="1">
          <a:blip r:embed="rId3">
            <a:alphaModFix/>
          </a:blip>
          <a:srcRect b="0" l="0" r="0" t="0"/>
          <a:stretch/>
        </p:blipFill>
        <p:spPr>
          <a:xfrm>
            <a:off x="1200775" y="4116300"/>
            <a:ext cx="861375" cy="861375"/>
          </a:xfrm>
          <a:prstGeom prst="rect">
            <a:avLst/>
          </a:prstGeom>
          <a:noFill/>
          <a:ln>
            <a:noFill/>
          </a:ln>
        </p:spPr>
      </p:pic>
      <p:pic>
        <p:nvPicPr>
          <p:cNvPr id="447" name="Google Shape;447;p45"/>
          <p:cNvPicPr preferRelativeResize="0"/>
          <p:nvPr/>
        </p:nvPicPr>
        <p:blipFill>
          <a:blip r:embed="rId4">
            <a:alphaModFix/>
          </a:blip>
          <a:stretch>
            <a:fillRect/>
          </a:stretch>
        </p:blipFill>
        <p:spPr>
          <a:xfrm>
            <a:off x="311700" y="4116300"/>
            <a:ext cx="861375" cy="861375"/>
          </a:xfrm>
          <a:prstGeom prst="rect">
            <a:avLst/>
          </a:prstGeom>
          <a:noFill/>
          <a:ln>
            <a:noFill/>
          </a:ln>
        </p:spPr>
      </p:pic>
      <p:pic>
        <p:nvPicPr>
          <p:cNvPr id="448" name="Google Shape;448;p45"/>
          <p:cNvPicPr preferRelativeResize="0"/>
          <p:nvPr/>
        </p:nvPicPr>
        <p:blipFill rotWithShape="1">
          <a:blip r:embed="rId5">
            <a:alphaModFix/>
          </a:blip>
          <a:srcRect b="553" l="0" r="0" t="563"/>
          <a:stretch/>
        </p:blipFill>
        <p:spPr>
          <a:xfrm>
            <a:off x="0" y="363"/>
            <a:ext cx="9144003" cy="1072811"/>
          </a:xfrm>
          <a:prstGeom prst="rect">
            <a:avLst/>
          </a:prstGeom>
          <a:noFill/>
          <a:ln>
            <a:noFill/>
          </a:ln>
        </p:spPr>
      </p:pic>
      <p:sp>
        <p:nvSpPr>
          <p:cNvPr id="449" name="Google Shape;449;p45"/>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https://knime.imagej.net</a:t>
            </a:r>
            <a:endParaRPr>
              <a:solidFill>
                <a:srgbClr val="FFFFFF"/>
              </a:solidFill>
              <a:latin typeface="Consolas"/>
              <a:ea typeface="Consolas"/>
              <a:cs typeface="Consolas"/>
              <a:sym typeface="Consolas"/>
            </a:endParaRPr>
          </a:p>
          <a:p>
            <a:pPr indent="0" lvl="0" marL="0" rtl="0" algn="r">
              <a:spcBef>
                <a:spcPts val="0"/>
              </a:spcBef>
              <a:spcAft>
                <a:spcPts val="0"/>
              </a:spcAft>
              <a:buNone/>
            </a:pPr>
            <a:r>
              <a:t/>
            </a:r>
            <a:endParaRPr>
              <a:solidFill>
                <a:srgbClr val="FFFFFF"/>
              </a:solidFill>
              <a:latin typeface="Consolas"/>
              <a:ea typeface="Consolas"/>
              <a:cs typeface="Consolas"/>
              <a:sym typeface="Consolas"/>
            </a:endParaRPr>
          </a:p>
        </p:txBody>
      </p:sp>
      <p:sp>
        <p:nvSpPr>
          <p:cNvPr id="450" name="Google Shape;450;p45"/>
          <p:cNvSpPr txBox="1"/>
          <p:nvPr>
            <p:ph idx="1" type="body"/>
          </p:nvPr>
        </p:nvSpPr>
        <p:spPr>
          <a:xfrm>
            <a:off x="311700" y="1355450"/>
            <a:ext cx="37464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ImageJ(2) / Ops Integration</a:t>
            </a:r>
            <a:endParaRPr/>
          </a:p>
          <a:p>
            <a:pPr indent="0" lvl="0" marL="0" rtl="0" algn="l">
              <a:spcBef>
                <a:spcPts val="1600"/>
              </a:spcBef>
              <a:spcAft>
                <a:spcPts val="0"/>
              </a:spcAft>
              <a:buNone/>
            </a:pPr>
            <a:r>
              <a:rPr lang="en"/>
              <a:t>Trackmate</a:t>
            </a:r>
            <a:endParaRPr/>
          </a:p>
          <a:p>
            <a:pPr indent="0" lvl="0" marL="0" rtl="0" algn="l">
              <a:spcBef>
                <a:spcPts val="1600"/>
              </a:spcBef>
              <a:spcAft>
                <a:spcPts val="0"/>
              </a:spcAft>
              <a:buNone/>
            </a:pPr>
            <a:r>
              <a:rPr lang="en"/>
              <a:t>BigDataViewer Integration</a:t>
            </a:r>
            <a:endParaRPr/>
          </a:p>
          <a:p>
            <a:pPr indent="0" lvl="0" marL="0" rtl="0" algn="l">
              <a:spcBef>
                <a:spcPts val="1600"/>
              </a:spcBef>
              <a:spcAft>
                <a:spcPts val="0"/>
              </a:spcAft>
              <a:buNone/>
            </a:pPr>
            <a:r>
              <a:rPr lang="en"/>
              <a:t>Ilastik Integration</a:t>
            </a:r>
            <a:endParaRPr/>
          </a:p>
          <a:p>
            <a:pPr indent="0" lvl="0" marL="0" rtl="0" algn="l">
              <a:spcBef>
                <a:spcPts val="1600"/>
              </a:spcBef>
              <a:spcAft>
                <a:spcPts val="0"/>
              </a:spcAft>
              <a:buNone/>
            </a:pPr>
            <a:r>
              <a:rPr lang="en"/>
              <a:t>...</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451" name="Google Shape;451;p45"/>
          <p:cNvPicPr preferRelativeResize="0"/>
          <p:nvPr/>
        </p:nvPicPr>
        <p:blipFill>
          <a:blip r:embed="rId6">
            <a:alphaModFix/>
          </a:blip>
          <a:stretch>
            <a:fillRect/>
          </a:stretch>
        </p:blipFill>
        <p:spPr>
          <a:xfrm>
            <a:off x="4210500" y="1225573"/>
            <a:ext cx="4781100" cy="270570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5" name="Shape 455"/>
        <p:cNvGrpSpPr/>
        <p:nvPr/>
      </p:nvGrpSpPr>
      <p:grpSpPr>
        <a:xfrm>
          <a:off x="0" y="0"/>
          <a:ext cx="0" cy="0"/>
          <a:chOff x="0" y="0"/>
          <a:chExt cx="0" cy="0"/>
        </a:xfrm>
      </p:grpSpPr>
      <p:sp>
        <p:nvSpPr>
          <p:cNvPr id="456" name="Google Shape;456;p46"/>
          <p:cNvSpPr txBox="1"/>
          <p:nvPr>
            <p:ph idx="1" type="body"/>
          </p:nvPr>
        </p:nvSpPr>
        <p:spPr>
          <a:xfrm>
            <a:off x="311700" y="13554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Content</a:t>
            </a:r>
            <a:endParaRPr/>
          </a:p>
        </p:txBody>
      </p:sp>
      <p:sp>
        <p:nvSpPr>
          <p:cNvPr id="457" name="Google Shape;457;p46"/>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https://scif.io</a:t>
            </a:r>
            <a:endParaRPr>
              <a:solidFill>
                <a:srgbClr val="FFFFFF"/>
              </a:solidFill>
              <a:latin typeface="Consolas"/>
              <a:ea typeface="Consolas"/>
              <a:cs typeface="Consolas"/>
              <a:sym typeface="Consolas"/>
            </a:endParaRPr>
          </a:p>
        </p:txBody>
      </p:sp>
      <p:pic>
        <p:nvPicPr>
          <p:cNvPr id="458" name="Google Shape;458;p46"/>
          <p:cNvPicPr preferRelativeResize="0"/>
          <p:nvPr/>
        </p:nvPicPr>
        <p:blipFill rotWithShape="1">
          <a:blip r:embed="rId3">
            <a:alphaModFix/>
          </a:blip>
          <a:srcRect b="592" l="0" r="0" t="592"/>
          <a:stretch/>
        </p:blipFill>
        <p:spPr>
          <a:xfrm>
            <a:off x="0" y="0"/>
            <a:ext cx="9144003" cy="1072100"/>
          </a:xfrm>
          <a:prstGeom prst="rect">
            <a:avLst/>
          </a:prstGeom>
          <a:noFill/>
          <a:ln>
            <a:noFill/>
          </a:ln>
        </p:spPr>
      </p:pic>
      <p:pic>
        <p:nvPicPr>
          <p:cNvPr id="459" name="Google Shape;459;p46"/>
          <p:cNvPicPr preferRelativeResize="0"/>
          <p:nvPr/>
        </p:nvPicPr>
        <p:blipFill>
          <a:blip r:embed="rId4">
            <a:alphaModFix/>
          </a:blip>
          <a:stretch>
            <a:fillRect/>
          </a:stretch>
        </p:blipFill>
        <p:spPr>
          <a:xfrm>
            <a:off x="931925" y="4125075"/>
            <a:ext cx="642828" cy="861375"/>
          </a:xfrm>
          <a:prstGeom prst="rect">
            <a:avLst/>
          </a:prstGeom>
          <a:noFill/>
          <a:ln>
            <a:noFill/>
          </a:ln>
        </p:spPr>
      </p:pic>
      <p:pic>
        <p:nvPicPr>
          <p:cNvPr id="460" name="Google Shape;460;p46"/>
          <p:cNvPicPr preferRelativeResize="0"/>
          <p:nvPr/>
        </p:nvPicPr>
        <p:blipFill>
          <a:blip r:embed="rId5">
            <a:alphaModFix/>
          </a:blip>
          <a:stretch>
            <a:fillRect/>
          </a:stretch>
        </p:blipFill>
        <p:spPr>
          <a:xfrm>
            <a:off x="311700" y="4125075"/>
            <a:ext cx="544016" cy="861375"/>
          </a:xfrm>
          <a:prstGeom prst="rect">
            <a:avLst/>
          </a:prstGeom>
          <a:noFill/>
          <a:ln>
            <a:noFill/>
          </a:ln>
        </p:spPr>
      </p:pic>
      <p:sp>
        <p:nvSpPr>
          <p:cNvPr id="461" name="Google Shape;461;p46"/>
          <p:cNvSpPr/>
          <p:nvPr/>
        </p:nvSpPr>
        <p:spPr>
          <a:xfrm>
            <a:off x="5877500" y="3743138"/>
            <a:ext cx="3044100" cy="7113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2" name="Google Shape;462;p46"/>
          <p:cNvPicPr preferRelativeResize="0"/>
          <p:nvPr/>
        </p:nvPicPr>
        <p:blipFill>
          <a:blip r:embed="rId6">
            <a:alphaModFix/>
          </a:blip>
          <a:stretch>
            <a:fillRect/>
          </a:stretch>
        </p:blipFill>
        <p:spPr>
          <a:xfrm>
            <a:off x="1650947" y="4094121"/>
            <a:ext cx="642825" cy="883554"/>
          </a:xfrm>
          <a:prstGeom prst="rect">
            <a:avLst/>
          </a:prstGeom>
          <a:noFill/>
          <a:ln>
            <a:noFill/>
          </a:ln>
        </p:spPr>
      </p:pic>
      <p:pic>
        <p:nvPicPr>
          <p:cNvPr id="463" name="Google Shape;463;p46"/>
          <p:cNvPicPr preferRelativeResize="0"/>
          <p:nvPr/>
        </p:nvPicPr>
        <p:blipFill>
          <a:blip r:embed="rId7">
            <a:alphaModFix/>
          </a:blip>
          <a:stretch>
            <a:fillRect/>
          </a:stretch>
        </p:blipFill>
        <p:spPr>
          <a:xfrm>
            <a:off x="5958700" y="3804450"/>
            <a:ext cx="2885400" cy="6059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47"/>
          <p:cNvSpPr txBox="1"/>
          <p:nvPr>
            <p:ph idx="1" type="body"/>
          </p:nvPr>
        </p:nvSpPr>
        <p:spPr>
          <a:xfrm>
            <a:off x="297450" y="135830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Content</a:t>
            </a:r>
            <a:endParaRPr/>
          </a:p>
        </p:txBody>
      </p:sp>
      <p:sp>
        <p:nvSpPr>
          <p:cNvPr id="469" name="Google Shape;469;p47"/>
          <p:cNvSpPr txBox="1"/>
          <p:nvPr/>
        </p:nvSpPr>
        <p:spPr>
          <a:xfrm>
            <a:off x="3227900" y="4562775"/>
            <a:ext cx="57687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https://imagej.net/2011-12-14_-_Fiji_Hackathon_in_Dresden</a:t>
            </a:r>
            <a:endParaRPr>
              <a:solidFill>
                <a:srgbClr val="FFFFFF"/>
              </a:solidFill>
              <a:latin typeface="Consolas"/>
              <a:ea typeface="Consolas"/>
              <a:cs typeface="Consolas"/>
              <a:sym typeface="Consolas"/>
            </a:endParaRPr>
          </a:p>
        </p:txBody>
      </p:sp>
      <p:pic>
        <p:nvPicPr>
          <p:cNvPr id="470" name="Google Shape;470;p47"/>
          <p:cNvPicPr preferRelativeResize="0"/>
          <p:nvPr/>
        </p:nvPicPr>
        <p:blipFill>
          <a:blip r:embed="rId3">
            <a:alphaModFix/>
          </a:blip>
          <a:stretch>
            <a:fillRect/>
          </a:stretch>
        </p:blipFill>
        <p:spPr>
          <a:xfrm>
            <a:off x="311700" y="4116300"/>
            <a:ext cx="861375" cy="861375"/>
          </a:xfrm>
          <a:prstGeom prst="rect">
            <a:avLst/>
          </a:prstGeom>
          <a:noFill/>
          <a:ln>
            <a:noFill/>
          </a:ln>
        </p:spPr>
      </p:pic>
      <p:pic>
        <p:nvPicPr>
          <p:cNvPr id="471" name="Google Shape;471;p47"/>
          <p:cNvPicPr preferRelativeResize="0"/>
          <p:nvPr/>
        </p:nvPicPr>
        <p:blipFill rotWithShape="1">
          <a:blip r:embed="rId4">
            <a:alphaModFix/>
          </a:blip>
          <a:srcRect b="651" l="0" r="0" t="661"/>
          <a:stretch/>
        </p:blipFill>
        <p:spPr>
          <a:xfrm>
            <a:off x="0" y="0"/>
            <a:ext cx="9144003" cy="1070680"/>
          </a:xfrm>
          <a:prstGeom prst="rect">
            <a:avLst/>
          </a:prstGeom>
          <a:noFill/>
          <a:ln>
            <a:noFill/>
          </a:ln>
        </p:spPr>
      </p:pic>
      <p:pic>
        <p:nvPicPr>
          <p:cNvPr id="472" name="Google Shape;472;p47"/>
          <p:cNvPicPr preferRelativeResize="0"/>
          <p:nvPr/>
        </p:nvPicPr>
        <p:blipFill>
          <a:blip r:embed="rId5">
            <a:alphaModFix/>
          </a:blip>
          <a:stretch>
            <a:fillRect/>
          </a:stretch>
        </p:blipFill>
        <p:spPr>
          <a:xfrm>
            <a:off x="339024" y="1070675"/>
            <a:ext cx="4025626" cy="2673276"/>
          </a:xfrm>
          <a:prstGeom prst="rect">
            <a:avLst/>
          </a:prstGeom>
          <a:noFill/>
          <a:ln>
            <a:noFill/>
          </a:ln>
        </p:spPr>
      </p:pic>
      <p:pic>
        <p:nvPicPr>
          <p:cNvPr id="473" name="Google Shape;473;p47"/>
          <p:cNvPicPr preferRelativeResize="0"/>
          <p:nvPr/>
        </p:nvPicPr>
        <p:blipFill>
          <a:blip r:embed="rId6">
            <a:alphaModFix/>
          </a:blip>
          <a:stretch>
            <a:fillRect/>
          </a:stretch>
        </p:blipFill>
        <p:spPr>
          <a:xfrm>
            <a:off x="4626700" y="1070688"/>
            <a:ext cx="4025626" cy="2673258"/>
          </a:xfrm>
          <a:prstGeom prst="rect">
            <a:avLst/>
          </a:prstGeom>
          <a:noFill/>
          <a:ln>
            <a:noFill/>
          </a:ln>
        </p:spPr>
      </p:pic>
      <p:pic>
        <p:nvPicPr>
          <p:cNvPr id="474" name="Google Shape;474;p47"/>
          <p:cNvPicPr preferRelativeResize="0"/>
          <p:nvPr/>
        </p:nvPicPr>
        <p:blipFill>
          <a:blip r:embed="rId7">
            <a:alphaModFix/>
          </a:blip>
          <a:stretch>
            <a:fillRect/>
          </a:stretch>
        </p:blipFill>
        <p:spPr>
          <a:xfrm>
            <a:off x="311702" y="4116312"/>
            <a:ext cx="932468" cy="861375"/>
          </a:xfrm>
          <a:prstGeom prst="rect">
            <a:avLst/>
          </a:prstGeom>
          <a:noFill/>
          <a:ln>
            <a:noFill/>
          </a:ln>
        </p:spPr>
      </p:pic>
      <p:pic>
        <p:nvPicPr>
          <p:cNvPr id="475" name="Google Shape;475;p47"/>
          <p:cNvPicPr preferRelativeResize="0"/>
          <p:nvPr/>
        </p:nvPicPr>
        <p:blipFill>
          <a:blip r:embed="rId8">
            <a:alphaModFix/>
          </a:blip>
          <a:stretch>
            <a:fillRect/>
          </a:stretch>
        </p:blipFill>
        <p:spPr>
          <a:xfrm>
            <a:off x="6799650" y="3808925"/>
            <a:ext cx="1852675" cy="753850"/>
          </a:xfrm>
          <a:prstGeom prst="rect">
            <a:avLst/>
          </a:prstGeom>
          <a:noFill/>
          <a:ln>
            <a:noFill/>
          </a:ln>
        </p:spPr>
      </p:pic>
      <p:sp>
        <p:nvSpPr>
          <p:cNvPr id="476" name="Google Shape;476;p47"/>
          <p:cNvSpPr/>
          <p:nvPr/>
        </p:nvSpPr>
        <p:spPr>
          <a:xfrm>
            <a:off x="2845838" y="3837227"/>
            <a:ext cx="2418300" cy="7539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7" name="Google Shape;477;p47"/>
          <p:cNvPicPr preferRelativeResize="0"/>
          <p:nvPr/>
        </p:nvPicPr>
        <p:blipFill>
          <a:blip r:embed="rId9">
            <a:alphaModFix/>
          </a:blip>
          <a:stretch>
            <a:fillRect/>
          </a:stretch>
        </p:blipFill>
        <p:spPr>
          <a:xfrm>
            <a:off x="2932242" y="3902999"/>
            <a:ext cx="2202657" cy="6123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48"/>
          <p:cNvSpPr txBox="1"/>
          <p:nvPr>
            <p:ph idx="1" type="body"/>
          </p:nvPr>
        </p:nvSpPr>
        <p:spPr>
          <a:xfrm>
            <a:off x="240975" y="108760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Nature Methods special focus on Bioimage Informatics</a:t>
            </a:r>
            <a:endParaRPr/>
          </a:p>
          <a:p>
            <a:pPr indent="0" lvl="0" marL="0" rtl="0" algn="l">
              <a:spcBef>
                <a:spcPts val="1600"/>
              </a:spcBef>
              <a:spcAft>
                <a:spcPts val="0"/>
              </a:spcAft>
              <a:buNone/>
            </a:pPr>
            <a:r>
              <a:rPr lang="en"/>
              <a:t>Historical commentary on ImageJ (citation classic) </a:t>
            </a:r>
            <a:endParaRPr/>
          </a:p>
          <a:p>
            <a:pPr indent="0" lvl="0" marL="0" rtl="0" algn="l">
              <a:spcBef>
                <a:spcPts val="1600"/>
              </a:spcBef>
              <a:spcAft>
                <a:spcPts val="0"/>
              </a:spcAft>
              <a:buNone/>
            </a:pPr>
            <a:r>
              <a:rPr lang="en"/>
              <a:t>Perspectives on </a:t>
            </a:r>
            <a:r>
              <a:rPr lang="en"/>
              <a:t>Fiji</a:t>
            </a:r>
            <a:r>
              <a:rPr lang="en"/>
              <a:t>, Icy and BioImageXD </a:t>
            </a:r>
            <a:endParaRPr/>
          </a:p>
          <a:p>
            <a:pPr indent="0" lvl="0" marL="0" rtl="0" algn="l">
              <a:spcBef>
                <a:spcPts val="1600"/>
              </a:spcBef>
              <a:spcAft>
                <a:spcPts val="1600"/>
              </a:spcAft>
              <a:buNone/>
            </a:pPr>
            <a:r>
              <a:rPr lang="en"/>
              <a:t>Commentaries, bioimage analysis research papers</a:t>
            </a:r>
            <a:endParaRPr/>
          </a:p>
        </p:txBody>
      </p:sp>
      <p:pic>
        <p:nvPicPr>
          <p:cNvPr id="483" name="Google Shape;483;p48"/>
          <p:cNvPicPr preferRelativeResize="0"/>
          <p:nvPr/>
        </p:nvPicPr>
        <p:blipFill rotWithShape="1">
          <a:blip r:embed="rId3">
            <a:alphaModFix/>
          </a:blip>
          <a:srcRect b="758" l="0" r="0" t="758"/>
          <a:stretch/>
        </p:blipFill>
        <p:spPr>
          <a:xfrm>
            <a:off x="0" y="0"/>
            <a:ext cx="9144003" cy="1068554"/>
          </a:xfrm>
          <a:prstGeom prst="rect">
            <a:avLst/>
          </a:prstGeom>
          <a:noFill/>
          <a:ln>
            <a:noFill/>
          </a:ln>
        </p:spPr>
      </p:pic>
      <p:pic>
        <p:nvPicPr>
          <p:cNvPr id="484" name="Google Shape;484;p48"/>
          <p:cNvPicPr preferRelativeResize="0"/>
          <p:nvPr/>
        </p:nvPicPr>
        <p:blipFill>
          <a:blip r:embed="rId4">
            <a:alphaModFix/>
          </a:blip>
          <a:stretch>
            <a:fillRect/>
          </a:stretch>
        </p:blipFill>
        <p:spPr>
          <a:xfrm>
            <a:off x="133200" y="4211375"/>
            <a:ext cx="717809" cy="861375"/>
          </a:xfrm>
          <a:prstGeom prst="rect">
            <a:avLst/>
          </a:prstGeom>
          <a:noFill/>
          <a:ln>
            <a:noFill/>
          </a:ln>
        </p:spPr>
      </p:pic>
      <p:pic>
        <p:nvPicPr>
          <p:cNvPr id="485" name="Google Shape;485;p48"/>
          <p:cNvPicPr preferRelativeResize="0"/>
          <p:nvPr/>
        </p:nvPicPr>
        <p:blipFill>
          <a:blip r:embed="rId5">
            <a:alphaModFix/>
          </a:blip>
          <a:stretch>
            <a:fillRect/>
          </a:stretch>
        </p:blipFill>
        <p:spPr>
          <a:xfrm>
            <a:off x="5229790" y="4202612"/>
            <a:ext cx="932468" cy="861375"/>
          </a:xfrm>
          <a:prstGeom prst="rect">
            <a:avLst/>
          </a:prstGeom>
          <a:noFill/>
          <a:ln>
            <a:noFill/>
          </a:ln>
        </p:spPr>
      </p:pic>
      <p:pic>
        <p:nvPicPr>
          <p:cNvPr id="486" name="Google Shape;486;p48"/>
          <p:cNvPicPr preferRelativeResize="0"/>
          <p:nvPr/>
        </p:nvPicPr>
        <p:blipFill>
          <a:blip r:embed="rId6">
            <a:alphaModFix/>
          </a:blip>
          <a:stretch>
            <a:fillRect/>
          </a:stretch>
        </p:blipFill>
        <p:spPr>
          <a:xfrm>
            <a:off x="5129738" y="3265575"/>
            <a:ext cx="717800" cy="862374"/>
          </a:xfrm>
          <a:prstGeom prst="rect">
            <a:avLst/>
          </a:prstGeom>
          <a:noFill/>
          <a:ln>
            <a:noFill/>
          </a:ln>
        </p:spPr>
      </p:pic>
      <p:pic>
        <p:nvPicPr>
          <p:cNvPr id="487" name="Google Shape;487;p48"/>
          <p:cNvPicPr preferRelativeResize="0"/>
          <p:nvPr/>
        </p:nvPicPr>
        <p:blipFill>
          <a:blip r:embed="rId7">
            <a:alphaModFix/>
          </a:blip>
          <a:stretch>
            <a:fillRect/>
          </a:stretch>
        </p:blipFill>
        <p:spPr>
          <a:xfrm>
            <a:off x="6969150" y="1087600"/>
            <a:ext cx="2042700" cy="2692666"/>
          </a:xfrm>
          <a:prstGeom prst="rect">
            <a:avLst/>
          </a:prstGeom>
          <a:noFill/>
          <a:ln>
            <a:noFill/>
          </a:ln>
        </p:spPr>
      </p:pic>
      <p:sp>
        <p:nvSpPr>
          <p:cNvPr id="488" name="Google Shape;488;p48"/>
          <p:cNvSpPr txBox="1"/>
          <p:nvPr/>
        </p:nvSpPr>
        <p:spPr>
          <a:xfrm>
            <a:off x="6663150" y="3843088"/>
            <a:ext cx="2348700" cy="29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Times New Roman"/>
                <a:ea typeface="Times New Roman"/>
                <a:cs typeface="Times New Roman"/>
                <a:sym typeface="Times New Roman"/>
              </a:rPr>
              <a:t>Schindelin</a:t>
            </a:r>
            <a:r>
              <a:rPr lang="en" sz="1000">
                <a:solidFill>
                  <a:srgbClr val="FFFFFF"/>
                </a:solidFill>
                <a:latin typeface="Times New Roman"/>
                <a:ea typeface="Times New Roman"/>
                <a:cs typeface="Times New Roman"/>
                <a:sym typeface="Times New Roman"/>
              </a:rPr>
              <a:t> J. et al. (2012) </a:t>
            </a:r>
            <a:r>
              <a:rPr i="1" lang="en" sz="1000">
                <a:solidFill>
                  <a:srgbClr val="FFFFFF"/>
                </a:solidFill>
                <a:latin typeface="Times New Roman"/>
                <a:ea typeface="Times New Roman"/>
                <a:cs typeface="Times New Roman"/>
                <a:sym typeface="Times New Roman"/>
              </a:rPr>
              <a:t>Nature Methods</a:t>
            </a:r>
            <a:endParaRPr i="1" sz="1000">
              <a:solidFill>
                <a:srgbClr val="FFFFFF"/>
              </a:solidFill>
              <a:latin typeface="Times New Roman"/>
              <a:ea typeface="Times New Roman"/>
              <a:cs typeface="Times New Roman"/>
              <a:sym typeface="Times New Roman"/>
            </a:endParaRPr>
          </a:p>
        </p:txBody>
      </p:sp>
      <p:pic>
        <p:nvPicPr>
          <p:cNvPr id="489" name="Google Shape;489;p48"/>
          <p:cNvPicPr preferRelativeResize="0"/>
          <p:nvPr/>
        </p:nvPicPr>
        <p:blipFill>
          <a:blip r:embed="rId8">
            <a:alphaModFix/>
          </a:blip>
          <a:stretch>
            <a:fillRect/>
          </a:stretch>
        </p:blipFill>
        <p:spPr>
          <a:xfrm>
            <a:off x="5924550" y="3265350"/>
            <a:ext cx="555110" cy="878925"/>
          </a:xfrm>
          <a:prstGeom prst="rect">
            <a:avLst/>
          </a:prstGeom>
          <a:noFill/>
          <a:ln>
            <a:noFill/>
          </a:ln>
        </p:spPr>
      </p:pic>
      <p:pic>
        <p:nvPicPr>
          <p:cNvPr id="490" name="Google Shape;490;p48"/>
          <p:cNvPicPr preferRelativeResize="0"/>
          <p:nvPr/>
        </p:nvPicPr>
        <p:blipFill>
          <a:blip r:embed="rId9">
            <a:alphaModFix/>
          </a:blip>
          <a:stretch>
            <a:fillRect/>
          </a:stretch>
        </p:blipFill>
        <p:spPr>
          <a:xfrm>
            <a:off x="133198" y="3274122"/>
            <a:ext cx="541475" cy="861375"/>
          </a:xfrm>
          <a:prstGeom prst="rect">
            <a:avLst/>
          </a:prstGeom>
          <a:noFill/>
          <a:ln>
            <a:noFill/>
          </a:ln>
        </p:spPr>
      </p:pic>
      <p:pic>
        <p:nvPicPr>
          <p:cNvPr id="491" name="Google Shape;491;p48"/>
          <p:cNvPicPr preferRelativeResize="0"/>
          <p:nvPr/>
        </p:nvPicPr>
        <p:blipFill>
          <a:blip r:embed="rId10">
            <a:alphaModFix/>
          </a:blip>
          <a:stretch>
            <a:fillRect/>
          </a:stretch>
        </p:blipFill>
        <p:spPr>
          <a:xfrm>
            <a:off x="6229350" y="4202612"/>
            <a:ext cx="861375" cy="861375"/>
          </a:xfrm>
          <a:prstGeom prst="rect">
            <a:avLst/>
          </a:prstGeom>
          <a:noFill/>
          <a:ln>
            <a:noFill/>
          </a:ln>
        </p:spPr>
      </p:pic>
      <p:pic>
        <p:nvPicPr>
          <p:cNvPr id="492" name="Google Shape;492;p48"/>
          <p:cNvPicPr preferRelativeResize="0"/>
          <p:nvPr/>
        </p:nvPicPr>
        <p:blipFill>
          <a:blip r:embed="rId11">
            <a:alphaModFix/>
          </a:blip>
          <a:stretch>
            <a:fillRect/>
          </a:stretch>
        </p:blipFill>
        <p:spPr>
          <a:xfrm>
            <a:off x="1793875" y="4211375"/>
            <a:ext cx="861375" cy="861375"/>
          </a:xfrm>
          <a:prstGeom prst="rect">
            <a:avLst/>
          </a:prstGeom>
          <a:noFill/>
          <a:ln>
            <a:noFill/>
          </a:ln>
        </p:spPr>
      </p:pic>
      <p:pic>
        <p:nvPicPr>
          <p:cNvPr id="493" name="Google Shape;493;p48"/>
          <p:cNvPicPr preferRelativeResize="0"/>
          <p:nvPr/>
        </p:nvPicPr>
        <p:blipFill>
          <a:blip r:embed="rId12">
            <a:alphaModFix/>
          </a:blip>
          <a:stretch>
            <a:fillRect/>
          </a:stretch>
        </p:blipFill>
        <p:spPr>
          <a:xfrm flipH="1">
            <a:off x="1489076" y="3257300"/>
            <a:ext cx="878924" cy="878924"/>
          </a:xfrm>
          <a:prstGeom prst="rect">
            <a:avLst/>
          </a:prstGeom>
          <a:noFill/>
          <a:ln>
            <a:noFill/>
          </a:ln>
        </p:spPr>
      </p:pic>
      <p:pic>
        <p:nvPicPr>
          <p:cNvPr id="494" name="Google Shape;494;p48"/>
          <p:cNvPicPr preferRelativeResize="0"/>
          <p:nvPr/>
        </p:nvPicPr>
        <p:blipFill>
          <a:blip r:embed="rId13">
            <a:alphaModFix/>
          </a:blip>
          <a:stretch>
            <a:fillRect/>
          </a:stretch>
        </p:blipFill>
        <p:spPr>
          <a:xfrm>
            <a:off x="737549" y="3263998"/>
            <a:ext cx="717800" cy="880728"/>
          </a:xfrm>
          <a:prstGeom prst="rect">
            <a:avLst/>
          </a:prstGeom>
          <a:noFill/>
          <a:ln>
            <a:noFill/>
          </a:ln>
        </p:spPr>
      </p:pic>
      <p:pic>
        <p:nvPicPr>
          <p:cNvPr id="495" name="Google Shape;495;p48"/>
          <p:cNvPicPr preferRelativeResize="0"/>
          <p:nvPr/>
        </p:nvPicPr>
        <p:blipFill>
          <a:blip r:embed="rId14">
            <a:alphaModFix/>
          </a:blip>
          <a:stretch>
            <a:fillRect/>
          </a:stretch>
        </p:blipFill>
        <p:spPr>
          <a:xfrm>
            <a:off x="2449625" y="3256400"/>
            <a:ext cx="861375" cy="861375"/>
          </a:xfrm>
          <a:prstGeom prst="rect">
            <a:avLst/>
          </a:prstGeom>
          <a:noFill/>
          <a:ln>
            <a:noFill/>
          </a:ln>
        </p:spPr>
      </p:pic>
      <p:pic>
        <p:nvPicPr>
          <p:cNvPr id="496" name="Google Shape;496;p48"/>
          <p:cNvPicPr preferRelativeResize="0"/>
          <p:nvPr/>
        </p:nvPicPr>
        <p:blipFill>
          <a:blip r:embed="rId15">
            <a:alphaModFix/>
          </a:blip>
          <a:stretch>
            <a:fillRect/>
          </a:stretch>
        </p:blipFill>
        <p:spPr>
          <a:xfrm>
            <a:off x="3358425" y="3266075"/>
            <a:ext cx="861376" cy="861376"/>
          </a:xfrm>
          <a:prstGeom prst="rect">
            <a:avLst/>
          </a:prstGeom>
          <a:noFill/>
          <a:ln>
            <a:noFill/>
          </a:ln>
        </p:spPr>
      </p:pic>
      <p:pic>
        <p:nvPicPr>
          <p:cNvPr id="497" name="Google Shape;497;p48"/>
          <p:cNvPicPr preferRelativeResize="0"/>
          <p:nvPr/>
        </p:nvPicPr>
        <p:blipFill>
          <a:blip r:embed="rId16">
            <a:alphaModFix/>
          </a:blip>
          <a:stretch>
            <a:fillRect/>
          </a:stretch>
        </p:blipFill>
        <p:spPr>
          <a:xfrm>
            <a:off x="3581175" y="4202600"/>
            <a:ext cx="878925" cy="878925"/>
          </a:xfrm>
          <a:prstGeom prst="rect">
            <a:avLst/>
          </a:prstGeom>
          <a:noFill/>
          <a:ln>
            <a:noFill/>
          </a:ln>
        </p:spPr>
      </p:pic>
      <p:pic>
        <p:nvPicPr>
          <p:cNvPr id="498" name="Google Shape;498;p48"/>
          <p:cNvPicPr preferRelativeResize="0"/>
          <p:nvPr/>
        </p:nvPicPr>
        <p:blipFill>
          <a:blip r:embed="rId17">
            <a:alphaModFix/>
          </a:blip>
          <a:stretch>
            <a:fillRect/>
          </a:stretch>
        </p:blipFill>
        <p:spPr>
          <a:xfrm>
            <a:off x="4519862" y="4202600"/>
            <a:ext cx="642828" cy="861375"/>
          </a:xfrm>
          <a:prstGeom prst="rect">
            <a:avLst/>
          </a:prstGeom>
          <a:noFill/>
          <a:ln>
            <a:noFill/>
          </a:ln>
        </p:spPr>
      </p:pic>
      <p:pic>
        <p:nvPicPr>
          <p:cNvPr id="499" name="Google Shape;499;p48"/>
          <p:cNvPicPr preferRelativeResize="0"/>
          <p:nvPr/>
        </p:nvPicPr>
        <p:blipFill>
          <a:blip r:embed="rId18">
            <a:alphaModFix/>
          </a:blip>
          <a:stretch>
            <a:fillRect/>
          </a:stretch>
        </p:blipFill>
        <p:spPr>
          <a:xfrm>
            <a:off x="2687524" y="4211374"/>
            <a:ext cx="861375" cy="861375"/>
          </a:xfrm>
          <a:prstGeom prst="rect">
            <a:avLst/>
          </a:prstGeom>
          <a:noFill/>
          <a:ln>
            <a:noFill/>
          </a:ln>
        </p:spPr>
      </p:pic>
      <p:pic>
        <p:nvPicPr>
          <p:cNvPr id="500" name="Google Shape;500;p48"/>
          <p:cNvPicPr preferRelativeResize="0"/>
          <p:nvPr/>
        </p:nvPicPr>
        <p:blipFill>
          <a:blip r:embed="rId19">
            <a:alphaModFix/>
          </a:blip>
          <a:stretch>
            <a:fillRect/>
          </a:stretch>
        </p:blipFill>
        <p:spPr>
          <a:xfrm>
            <a:off x="4251325" y="3266075"/>
            <a:ext cx="834508" cy="861375"/>
          </a:xfrm>
          <a:prstGeom prst="rect">
            <a:avLst/>
          </a:prstGeom>
          <a:noFill/>
          <a:ln>
            <a:noFill/>
          </a:ln>
        </p:spPr>
      </p:pic>
      <p:pic>
        <p:nvPicPr>
          <p:cNvPr id="501" name="Google Shape;501;p48"/>
          <p:cNvPicPr preferRelativeResize="0"/>
          <p:nvPr/>
        </p:nvPicPr>
        <p:blipFill>
          <a:blip r:embed="rId20">
            <a:alphaModFix/>
          </a:blip>
          <a:stretch>
            <a:fillRect/>
          </a:stretch>
        </p:blipFill>
        <p:spPr>
          <a:xfrm>
            <a:off x="5993350" y="1087600"/>
            <a:ext cx="932450" cy="932450"/>
          </a:xfrm>
          <a:prstGeom prst="rect">
            <a:avLst/>
          </a:prstGeom>
          <a:noFill/>
          <a:ln>
            <a:noFill/>
          </a:ln>
        </p:spPr>
      </p:pic>
      <p:sp>
        <p:nvSpPr>
          <p:cNvPr id="502" name="Google Shape;502;p48"/>
          <p:cNvSpPr txBox="1"/>
          <p:nvPr/>
        </p:nvSpPr>
        <p:spPr>
          <a:xfrm>
            <a:off x="5766425" y="1959425"/>
            <a:ext cx="1386300" cy="54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rPr>
              <a:t>Dan Evanko</a:t>
            </a:r>
            <a:endParaRPr sz="1200">
              <a:solidFill>
                <a:srgbClr val="FFFFFF"/>
              </a:solidFill>
            </a:endParaRPr>
          </a:p>
          <a:p>
            <a:pPr indent="0" lvl="0" marL="0" rtl="0" algn="ctr">
              <a:spcBef>
                <a:spcPts val="0"/>
              </a:spcBef>
              <a:spcAft>
                <a:spcPts val="0"/>
              </a:spcAft>
              <a:buNone/>
            </a:pPr>
            <a:r>
              <a:rPr lang="en" sz="1200">
                <a:solidFill>
                  <a:srgbClr val="FFFFFF"/>
                </a:solidFill>
              </a:rPr>
              <a:t>(NM editor)</a:t>
            </a:r>
            <a:endParaRPr sz="1200">
              <a:solidFill>
                <a:srgbClr val="FFFFFF"/>
              </a:solidFill>
            </a:endParaRPr>
          </a:p>
        </p:txBody>
      </p:sp>
      <p:pic>
        <p:nvPicPr>
          <p:cNvPr id="503" name="Google Shape;503;p48"/>
          <p:cNvPicPr preferRelativeResize="0"/>
          <p:nvPr/>
        </p:nvPicPr>
        <p:blipFill>
          <a:blip r:embed="rId21">
            <a:alphaModFix/>
          </a:blip>
          <a:stretch>
            <a:fillRect/>
          </a:stretch>
        </p:blipFill>
        <p:spPr>
          <a:xfrm flipH="1">
            <a:off x="903002" y="4211376"/>
            <a:ext cx="830375" cy="8613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49"/>
          <p:cNvSpPr txBox="1"/>
          <p:nvPr>
            <p:ph idx="1" type="body"/>
          </p:nvPr>
        </p:nvSpPr>
        <p:spPr>
          <a:xfrm>
            <a:off x="311700" y="13554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Interactive visualization of huge image data</a:t>
            </a:r>
            <a:br>
              <a:rPr lang="en"/>
            </a:br>
            <a:r>
              <a:rPr lang="en"/>
              <a:t>	on a tiny laptop</a:t>
            </a:r>
            <a:endParaRPr/>
          </a:p>
          <a:p>
            <a:pPr indent="0" lvl="0" marL="0" rtl="0" algn="l">
              <a:spcBef>
                <a:spcPts val="1600"/>
              </a:spcBef>
              <a:spcAft>
                <a:spcPts val="0"/>
              </a:spcAft>
              <a:buNone/>
            </a:pPr>
            <a:r>
              <a:rPr lang="en"/>
              <a:t>Resolution pyramids, Blocking, Caching</a:t>
            </a:r>
            <a:endParaRPr/>
          </a:p>
          <a:p>
            <a:pPr indent="0" lvl="0" marL="0" rtl="0" algn="l">
              <a:spcBef>
                <a:spcPts val="1600"/>
              </a:spcBef>
              <a:spcAft>
                <a:spcPts val="0"/>
              </a:spcAft>
              <a:buNone/>
            </a:pPr>
            <a:r>
              <a:rPr lang="en"/>
              <a:t>HDF5 based file format</a:t>
            </a:r>
            <a:endParaRPr/>
          </a:p>
          <a:p>
            <a:pPr indent="0" lvl="0" marL="0" rtl="0" algn="l">
              <a:spcBef>
                <a:spcPts val="1600"/>
              </a:spcBef>
              <a:spcAft>
                <a:spcPts val="1600"/>
              </a:spcAft>
              <a:buNone/>
            </a:pPr>
            <a:r>
              <a:rPr lang="en"/>
              <a:t>Extensible backends, annotations</a:t>
            </a:r>
            <a:endParaRPr/>
          </a:p>
        </p:txBody>
      </p:sp>
      <p:sp>
        <p:nvSpPr>
          <p:cNvPr id="509" name="Google Shape;509;p49"/>
          <p:cNvSpPr txBox="1"/>
          <p:nvPr/>
        </p:nvSpPr>
        <p:spPr>
          <a:xfrm>
            <a:off x="5602800" y="4275275"/>
            <a:ext cx="34077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https://imagej.net/BigDataViewer</a:t>
            </a:r>
            <a:endParaRPr>
              <a:solidFill>
                <a:srgbClr val="FFFFFF"/>
              </a:solidFill>
              <a:latin typeface="Consolas"/>
              <a:ea typeface="Consolas"/>
              <a:cs typeface="Consolas"/>
              <a:sym typeface="Consolas"/>
            </a:endParaRPr>
          </a:p>
        </p:txBody>
      </p:sp>
      <p:pic>
        <p:nvPicPr>
          <p:cNvPr id="510" name="Google Shape;510;p49"/>
          <p:cNvPicPr preferRelativeResize="0"/>
          <p:nvPr/>
        </p:nvPicPr>
        <p:blipFill rotWithShape="1">
          <a:blip r:embed="rId3">
            <a:alphaModFix/>
          </a:blip>
          <a:srcRect b="729" l="0" r="0" t="719"/>
          <a:stretch/>
        </p:blipFill>
        <p:spPr>
          <a:xfrm>
            <a:off x="0" y="0"/>
            <a:ext cx="9144003" cy="1069262"/>
          </a:xfrm>
          <a:prstGeom prst="rect">
            <a:avLst/>
          </a:prstGeom>
          <a:noFill/>
          <a:ln>
            <a:noFill/>
          </a:ln>
        </p:spPr>
      </p:pic>
      <p:pic>
        <p:nvPicPr>
          <p:cNvPr id="511" name="Google Shape;511;p49"/>
          <p:cNvPicPr preferRelativeResize="0"/>
          <p:nvPr/>
        </p:nvPicPr>
        <p:blipFill>
          <a:blip r:embed="rId4">
            <a:alphaModFix/>
          </a:blip>
          <a:stretch>
            <a:fillRect/>
          </a:stretch>
        </p:blipFill>
        <p:spPr>
          <a:xfrm>
            <a:off x="325138" y="4116300"/>
            <a:ext cx="834508" cy="861375"/>
          </a:xfrm>
          <a:prstGeom prst="rect">
            <a:avLst/>
          </a:prstGeom>
          <a:noFill/>
          <a:ln>
            <a:noFill/>
          </a:ln>
        </p:spPr>
      </p:pic>
      <p:sp>
        <p:nvSpPr>
          <p:cNvPr id="512" name="Google Shape;512;p49"/>
          <p:cNvSpPr txBox="1"/>
          <p:nvPr/>
        </p:nvSpPr>
        <p:spPr>
          <a:xfrm>
            <a:off x="6735325" y="4680975"/>
            <a:ext cx="2191200" cy="29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Times New Roman"/>
                <a:ea typeface="Times New Roman"/>
                <a:cs typeface="Times New Roman"/>
                <a:sym typeface="Times New Roman"/>
              </a:rPr>
              <a:t>Pietzsch T. et al. (2015) </a:t>
            </a:r>
            <a:r>
              <a:rPr i="1" lang="en" sz="1000">
                <a:solidFill>
                  <a:srgbClr val="FFFFFF"/>
                </a:solidFill>
                <a:latin typeface="Times New Roman"/>
                <a:ea typeface="Times New Roman"/>
                <a:cs typeface="Times New Roman"/>
                <a:sym typeface="Times New Roman"/>
              </a:rPr>
              <a:t>Bioinformatics</a:t>
            </a:r>
            <a:endParaRPr i="1" sz="1000">
              <a:solidFill>
                <a:srgbClr val="FFFFFF"/>
              </a:solidFill>
              <a:latin typeface="Times New Roman"/>
              <a:ea typeface="Times New Roman"/>
              <a:cs typeface="Times New Roman"/>
              <a:sym typeface="Times New Roman"/>
            </a:endParaRPr>
          </a:p>
        </p:txBody>
      </p:sp>
      <p:pic>
        <p:nvPicPr>
          <p:cNvPr id="513" name="Google Shape;513;p49"/>
          <p:cNvPicPr preferRelativeResize="0"/>
          <p:nvPr/>
        </p:nvPicPr>
        <p:blipFill>
          <a:blip r:embed="rId5">
            <a:alphaModFix/>
          </a:blip>
          <a:stretch>
            <a:fillRect/>
          </a:stretch>
        </p:blipFill>
        <p:spPr>
          <a:xfrm>
            <a:off x="1244350" y="4116300"/>
            <a:ext cx="717809" cy="861375"/>
          </a:xfrm>
          <a:prstGeom prst="rect">
            <a:avLst/>
          </a:prstGeom>
          <a:noFill/>
          <a:ln>
            <a:noFill/>
          </a:ln>
        </p:spPr>
      </p:pic>
      <p:pic>
        <p:nvPicPr>
          <p:cNvPr id="514" name="Google Shape;514;p49"/>
          <p:cNvPicPr preferRelativeResize="0"/>
          <p:nvPr/>
        </p:nvPicPr>
        <p:blipFill>
          <a:blip r:embed="rId6">
            <a:alphaModFix/>
          </a:blip>
          <a:stretch>
            <a:fillRect/>
          </a:stretch>
        </p:blipFill>
        <p:spPr>
          <a:xfrm>
            <a:off x="3148852" y="4116312"/>
            <a:ext cx="932468" cy="861375"/>
          </a:xfrm>
          <a:prstGeom prst="rect">
            <a:avLst/>
          </a:prstGeom>
          <a:noFill/>
          <a:ln>
            <a:noFill/>
          </a:ln>
        </p:spPr>
      </p:pic>
      <p:pic>
        <p:nvPicPr>
          <p:cNvPr id="515" name="Google Shape;515;p49"/>
          <p:cNvPicPr preferRelativeResize="0"/>
          <p:nvPr/>
        </p:nvPicPr>
        <p:blipFill>
          <a:blip r:embed="rId7">
            <a:alphaModFix/>
          </a:blip>
          <a:stretch>
            <a:fillRect/>
          </a:stretch>
        </p:blipFill>
        <p:spPr>
          <a:xfrm>
            <a:off x="2046850" y="4115800"/>
            <a:ext cx="717800" cy="862374"/>
          </a:xfrm>
          <a:prstGeom prst="rect">
            <a:avLst/>
          </a:prstGeom>
          <a:noFill/>
          <a:ln>
            <a:noFill/>
          </a:ln>
        </p:spPr>
      </p:pic>
      <p:pic>
        <p:nvPicPr>
          <p:cNvPr id="516" name="Google Shape;516;p49" title="nmeth.3392-sv1-422.mov">
            <a:hlinkClick r:id="rId8"/>
          </p:cNvPr>
          <p:cNvPicPr preferRelativeResize="0"/>
          <p:nvPr/>
        </p:nvPicPr>
        <p:blipFill>
          <a:blip r:embed="rId9">
            <a:alphaModFix/>
          </a:blip>
          <a:stretch>
            <a:fillRect/>
          </a:stretch>
        </p:blipFill>
        <p:spPr>
          <a:xfrm>
            <a:off x="5217375" y="1392188"/>
            <a:ext cx="3709150" cy="278186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50"/>
          <p:cNvSpPr txBox="1"/>
          <p:nvPr>
            <p:ph idx="1" type="body"/>
          </p:nvPr>
        </p:nvSpPr>
        <p:spPr>
          <a:xfrm>
            <a:off x="311700" y="13554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TODO Curtis? Unsure.</a:t>
            </a:r>
            <a:endParaRPr/>
          </a:p>
        </p:txBody>
      </p:sp>
      <p:sp>
        <p:nvSpPr>
          <p:cNvPr id="522" name="Google Shape;522;p50"/>
          <p:cNvSpPr txBox="1"/>
          <p:nvPr/>
        </p:nvSpPr>
        <p:spPr>
          <a:xfrm>
            <a:off x="3673525" y="4652450"/>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https://imagej.net/Conference_2012</a:t>
            </a:r>
            <a:endParaRPr>
              <a:solidFill>
                <a:srgbClr val="FFFFFF"/>
              </a:solidFill>
              <a:latin typeface="Consolas"/>
              <a:ea typeface="Consolas"/>
              <a:cs typeface="Consolas"/>
              <a:sym typeface="Consolas"/>
            </a:endParaRPr>
          </a:p>
        </p:txBody>
      </p:sp>
      <p:pic>
        <p:nvPicPr>
          <p:cNvPr id="523" name="Google Shape;523;p50"/>
          <p:cNvPicPr preferRelativeResize="0"/>
          <p:nvPr/>
        </p:nvPicPr>
        <p:blipFill rotWithShape="1">
          <a:blip r:embed="rId3">
            <a:alphaModFix/>
          </a:blip>
          <a:srcRect b="787" l="0" r="0" t="787"/>
          <a:stretch/>
        </p:blipFill>
        <p:spPr>
          <a:xfrm>
            <a:off x="0" y="0"/>
            <a:ext cx="9144003" cy="1067846"/>
          </a:xfrm>
          <a:prstGeom prst="rect">
            <a:avLst/>
          </a:prstGeom>
          <a:noFill/>
          <a:ln>
            <a:noFill/>
          </a:ln>
        </p:spPr>
      </p:pic>
      <p:pic>
        <p:nvPicPr>
          <p:cNvPr id="524" name="Google Shape;524;p50"/>
          <p:cNvPicPr preferRelativeResize="0"/>
          <p:nvPr/>
        </p:nvPicPr>
        <p:blipFill>
          <a:blip r:embed="rId4">
            <a:alphaModFix/>
          </a:blip>
          <a:stretch>
            <a:fillRect/>
          </a:stretch>
        </p:blipFill>
        <p:spPr>
          <a:xfrm>
            <a:off x="0" y="975400"/>
            <a:ext cx="9144001" cy="3393844"/>
          </a:xfrm>
          <a:prstGeom prst="rect">
            <a:avLst/>
          </a:prstGeom>
          <a:noFill/>
          <a:ln>
            <a:noFill/>
          </a:ln>
        </p:spPr>
      </p:pic>
      <p:pic>
        <p:nvPicPr>
          <p:cNvPr id="525" name="Google Shape;525;p50"/>
          <p:cNvPicPr preferRelativeResize="0"/>
          <p:nvPr/>
        </p:nvPicPr>
        <p:blipFill>
          <a:blip r:embed="rId5">
            <a:alphaModFix/>
          </a:blip>
          <a:stretch>
            <a:fillRect/>
          </a:stretch>
        </p:blipFill>
        <p:spPr>
          <a:xfrm>
            <a:off x="4374600" y="4116300"/>
            <a:ext cx="4457700" cy="571500"/>
          </a:xfrm>
          <a:prstGeom prst="rect">
            <a:avLst/>
          </a:prstGeom>
          <a:noFill/>
          <a:ln>
            <a:noFill/>
          </a:ln>
        </p:spPr>
      </p:pic>
      <p:pic>
        <p:nvPicPr>
          <p:cNvPr id="526" name="Google Shape;526;p50"/>
          <p:cNvPicPr preferRelativeResize="0"/>
          <p:nvPr/>
        </p:nvPicPr>
        <p:blipFill rotWithShape="1">
          <a:blip r:embed="rId6">
            <a:alphaModFix/>
          </a:blip>
          <a:srcRect b="0" l="0" r="0" t="0"/>
          <a:stretch/>
        </p:blipFill>
        <p:spPr>
          <a:xfrm>
            <a:off x="311700" y="4116300"/>
            <a:ext cx="861375" cy="8613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0" name="Shape 530"/>
        <p:cNvGrpSpPr/>
        <p:nvPr/>
      </p:nvGrpSpPr>
      <p:grpSpPr>
        <a:xfrm>
          <a:off x="0" y="0"/>
          <a:ext cx="0" cy="0"/>
          <a:chOff x="0" y="0"/>
          <a:chExt cx="0" cy="0"/>
        </a:xfrm>
      </p:grpSpPr>
      <p:pic>
        <p:nvPicPr>
          <p:cNvPr id="531" name="Google Shape;531;p51"/>
          <p:cNvPicPr preferRelativeResize="0"/>
          <p:nvPr/>
        </p:nvPicPr>
        <p:blipFill>
          <a:blip r:embed="rId3">
            <a:alphaModFix/>
          </a:blip>
          <a:stretch>
            <a:fillRect/>
          </a:stretch>
        </p:blipFill>
        <p:spPr>
          <a:xfrm>
            <a:off x="311700" y="4116300"/>
            <a:ext cx="861375" cy="861375"/>
          </a:xfrm>
          <a:prstGeom prst="rect">
            <a:avLst/>
          </a:prstGeom>
          <a:noFill/>
          <a:ln>
            <a:noFill/>
          </a:ln>
        </p:spPr>
      </p:pic>
      <p:pic>
        <p:nvPicPr>
          <p:cNvPr id="532" name="Google Shape;532;p51"/>
          <p:cNvPicPr preferRelativeResize="0"/>
          <p:nvPr/>
        </p:nvPicPr>
        <p:blipFill>
          <a:blip r:embed="rId4">
            <a:alphaModFix/>
          </a:blip>
          <a:stretch>
            <a:fillRect/>
          </a:stretch>
        </p:blipFill>
        <p:spPr>
          <a:xfrm>
            <a:off x="1249275" y="4116290"/>
            <a:ext cx="834513" cy="861375"/>
          </a:xfrm>
          <a:prstGeom prst="rect">
            <a:avLst/>
          </a:prstGeom>
          <a:noFill/>
          <a:ln>
            <a:noFill/>
          </a:ln>
        </p:spPr>
      </p:pic>
      <p:pic>
        <p:nvPicPr>
          <p:cNvPr id="533" name="Google Shape;533;p51"/>
          <p:cNvPicPr preferRelativeResize="0"/>
          <p:nvPr/>
        </p:nvPicPr>
        <p:blipFill rotWithShape="1">
          <a:blip r:embed="rId5">
            <a:alphaModFix/>
          </a:blip>
          <a:srcRect b="990" l="0" r="0" t="980"/>
          <a:stretch/>
        </p:blipFill>
        <p:spPr>
          <a:xfrm>
            <a:off x="0" y="0"/>
            <a:ext cx="9144003" cy="1063608"/>
          </a:xfrm>
          <a:prstGeom prst="rect">
            <a:avLst/>
          </a:prstGeom>
          <a:noFill/>
          <a:ln>
            <a:noFill/>
          </a:ln>
        </p:spPr>
      </p:pic>
      <p:sp>
        <p:nvSpPr>
          <p:cNvPr id="534" name="Google Shape;534;p51"/>
          <p:cNvSpPr txBox="1"/>
          <p:nvPr/>
        </p:nvSpPr>
        <p:spPr>
          <a:xfrm>
            <a:off x="5507200" y="4342275"/>
            <a:ext cx="34077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https://imagej.net/MaMuT</a:t>
            </a:r>
            <a:endParaRPr>
              <a:solidFill>
                <a:srgbClr val="FFFFFF"/>
              </a:solidFill>
              <a:latin typeface="Consolas"/>
              <a:ea typeface="Consolas"/>
              <a:cs typeface="Consolas"/>
              <a:sym typeface="Consolas"/>
            </a:endParaRPr>
          </a:p>
        </p:txBody>
      </p:sp>
      <p:sp>
        <p:nvSpPr>
          <p:cNvPr id="535" name="Google Shape;535;p51"/>
          <p:cNvSpPr txBox="1"/>
          <p:nvPr/>
        </p:nvSpPr>
        <p:spPr>
          <a:xfrm>
            <a:off x="5591200" y="4680975"/>
            <a:ext cx="3323700" cy="296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rgbClr val="FFFFFF"/>
                </a:solidFill>
                <a:latin typeface="Times New Roman"/>
                <a:ea typeface="Times New Roman"/>
                <a:cs typeface="Times New Roman"/>
                <a:sym typeface="Times New Roman"/>
              </a:rPr>
              <a:t>Wolff C., Tinevez J.-Y., Pietzsch T.</a:t>
            </a:r>
            <a:r>
              <a:rPr lang="en" sz="1000">
                <a:solidFill>
                  <a:srgbClr val="FFFFFF"/>
                </a:solidFill>
                <a:latin typeface="Times New Roman"/>
                <a:ea typeface="Times New Roman"/>
                <a:cs typeface="Times New Roman"/>
                <a:sym typeface="Times New Roman"/>
              </a:rPr>
              <a:t> et al. (2018) </a:t>
            </a:r>
            <a:r>
              <a:rPr i="1" lang="en" sz="1000">
                <a:solidFill>
                  <a:srgbClr val="FFFFFF"/>
                </a:solidFill>
                <a:latin typeface="Times New Roman"/>
                <a:ea typeface="Times New Roman"/>
                <a:cs typeface="Times New Roman"/>
                <a:sym typeface="Times New Roman"/>
              </a:rPr>
              <a:t>eLife</a:t>
            </a:r>
            <a:endParaRPr i="1" sz="1000">
              <a:solidFill>
                <a:srgbClr val="FFFFFF"/>
              </a:solidFill>
              <a:latin typeface="Times New Roman"/>
              <a:ea typeface="Times New Roman"/>
              <a:cs typeface="Times New Roman"/>
              <a:sym typeface="Times New Roman"/>
            </a:endParaRPr>
          </a:p>
        </p:txBody>
      </p:sp>
      <p:pic>
        <p:nvPicPr>
          <p:cNvPr id="536" name="Google Shape;536;p51"/>
          <p:cNvPicPr preferRelativeResize="0"/>
          <p:nvPr/>
        </p:nvPicPr>
        <p:blipFill>
          <a:blip r:embed="rId6">
            <a:alphaModFix/>
          </a:blip>
          <a:stretch>
            <a:fillRect/>
          </a:stretch>
        </p:blipFill>
        <p:spPr>
          <a:xfrm>
            <a:off x="2160000" y="4116300"/>
            <a:ext cx="861375" cy="861375"/>
          </a:xfrm>
          <a:prstGeom prst="rect">
            <a:avLst/>
          </a:prstGeom>
          <a:noFill/>
          <a:ln>
            <a:noFill/>
          </a:ln>
        </p:spPr>
      </p:pic>
      <p:pic>
        <p:nvPicPr>
          <p:cNvPr id="537" name="Google Shape;537;p51"/>
          <p:cNvPicPr preferRelativeResize="0"/>
          <p:nvPr/>
        </p:nvPicPr>
        <p:blipFill>
          <a:blip r:embed="rId7">
            <a:alphaModFix/>
          </a:blip>
          <a:stretch>
            <a:fillRect/>
          </a:stretch>
        </p:blipFill>
        <p:spPr>
          <a:xfrm>
            <a:off x="3097577" y="4116312"/>
            <a:ext cx="932468" cy="861375"/>
          </a:xfrm>
          <a:prstGeom prst="rect">
            <a:avLst/>
          </a:prstGeom>
          <a:noFill/>
          <a:ln>
            <a:noFill/>
          </a:ln>
        </p:spPr>
      </p:pic>
      <p:pic>
        <p:nvPicPr>
          <p:cNvPr id="538" name="Google Shape;538;p51"/>
          <p:cNvPicPr preferRelativeResize="0"/>
          <p:nvPr/>
        </p:nvPicPr>
        <p:blipFill>
          <a:blip r:embed="rId8">
            <a:alphaModFix/>
          </a:blip>
          <a:stretch>
            <a:fillRect/>
          </a:stretch>
        </p:blipFill>
        <p:spPr>
          <a:xfrm>
            <a:off x="4572000" y="1118299"/>
            <a:ext cx="4266701" cy="3114616"/>
          </a:xfrm>
          <a:prstGeom prst="rect">
            <a:avLst/>
          </a:prstGeom>
          <a:noFill/>
          <a:ln>
            <a:noFill/>
          </a:ln>
        </p:spPr>
      </p:pic>
      <p:sp>
        <p:nvSpPr>
          <p:cNvPr id="539" name="Google Shape;539;p51"/>
          <p:cNvSpPr txBox="1"/>
          <p:nvPr/>
        </p:nvSpPr>
        <p:spPr>
          <a:xfrm>
            <a:off x="393075" y="1951350"/>
            <a:ext cx="2825700" cy="6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FF0000"/>
                </a:solidFill>
              </a:rPr>
              <a:t>PUT MOVIE</a:t>
            </a:r>
            <a:endParaRPr b="1" sz="3600">
              <a:solidFill>
                <a:srgbClr val="FF0000"/>
              </a:solidFill>
            </a:endParaRPr>
          </a:p>
        </p:txBody>
      </p:sp>
      <p:pic>
        <p:nvPicPr>
          <p:cNvPr id="540" name="Google Shape;540;p51" title="media6-67.mp4">
            <a:hlinkClick r:id="rId9"/>
          </p:cNvPr>
          <p:cNvPicPr preferRelativeResize="0"/>
          <p:nvPr/>
        </p:nvPicPr>
        <p:blipFill>
          <a:blip r:embed="rId10">
            <a:alphaModFix/>
          </a:blip>
          <a:stretch>
            <a:fillRect/>
          </a:stretch>
        </p:blipFill>
        <p:spPr>
          <a:xfrm>
            <a:off x="311700" y="1063600"/>
            <a:ext cx="3482425" cy="2611825"/>
          </a:xfrm>
          <a:prstGeom prst="rect">
            <a:avLst/>
          </a:prstGeom>
          <a:noFill/>
          <a:ln>
            <a:noFill/>
          </a:ln>
        </p:spPr>
      </p:pic>
      <p:sp>
        <p:nvSpPr>
          <p:cNvPr id="541" name="Google Shape;541;p51"/>
          <p:cNvSpPr txBox="1"/>
          <p:nvPr/>
        </p:nvSpPr>
        <p:spPr>
          <a:xfrm>
            <a:off x="304688" y="3675425"/>
            <a:ext cx="45720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5 days in 7.5 min intervals → 8 TB</a:t>
            </a:r>
            <a:endParaRPr>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txBox="1"/>
          <p:nvPr>
            <p:ph idx="1" type="body"/>
          </p:nvPr>
        </p:nvSpPr>
        <p:spPr>
          <a:xfrm>
            <a:off x="770875" y="962800"/>
            <a:ext cx="2331000" cy="463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Scopes</a:t>
            </a:r>
            <a:endParaRPr/>
          </a:p>
        </p:txBody>
      </p:sp>
      <p:sp>
        <p:nvSpPr>
          <p:cNvPr id="93" name="Google Shape;93;p16"/>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https://loci.wisc.edu</a:t>
            </a:r>
            <a:endParaRPr>
              <a:solidFill>
                <a:srgbClr val="FFFFFF"/>
              </a:solidFill>
              <a:latin typeface="Consolas"/>
              <a:ea typeface="Consolas"/>
              <a:cs typeface="Consolas"/>
              <a:sym typeface="Consolas"/>
            </a:endParaRPr>
          </a:p>
        </p:txBody>
      </p:sp>
      <p:pic>
        <p:nvPicPr>
          <p:cNvPr id="94" name="Google Shape;94;p16"/>
          <p:cNvPicPr preferRelativeResize="0"/>
          <p:nvPr/>
        </p:nvPicPr>
        <p:blipFill rotWithShape="1">
          <a:blip r:embed="rId3">
            <a:alphaModFix/>
          </a:blip>
          <a:srcRect b="0" l="0" r="0" t="0"/>
          <a:stretch/>
        </p:blipFill>
        <p:spPr>
          <a:xfrm>
            <a:off x="311700" y="4116300"/>
            <a:ext cx="861375" cy="861375"/>
          </a:xfrm>
          <a:prstGeom prst="rect">
            <a:avLst/>
          </a:prstGeom>
          <a:noFill/>
          <a:ln>
            <a:noFill/>
          </a:ln>
        </p:spPr>
      </p:pic>
      <p:pic>
        <p:nvPicPr>
          <p:cNvPr id="95" name="Google Shape;95;p16"/>
          <p:cNvPicPr preferRelativeResize="0"/>
          <p:nvPr/>
        </p:nvPicPr>
        <p:blipFill>
          <a:blip r:embed="rId4">
            <a:alphaModFix/>
          </a:blip>
          <a:stretch>
            <a:fillRect/>
          </a:stretch>
        </p:blipFill>
        <p:spPr>
          <a:xfrm>
            <a:off x="0" y="0"/>
            <a:ext cx="9144003" cy="1084965"/>
          </a:xfrm>
          <a:prstGeom prst="rect">
            <a:avLst/>
          </a:prstGeom>
          <a:noFill/>
          <a:ln>
            <a:noFill/>
          </a:ln>
        </p:spPr>
      </p:pic>
      <p:pic>
        <p:nvPicPr>
          <p:cNvPr id="96" name="Google Shape;96;p16"/>
          <p:cNvPicPr preferRelativeResize="0"/>
          <p:nvPr/>
        </p:nvPicPr>
        <p:blipFill>
          <a:blip r:embed="rId5">
            <a:alphaModFix/>
          </a:blip>
          <a:stretch>
            <a:fillRect/>
          </a:stretch>
        </p:blipFill>
        <p:spPr>
          <a:xfrm>
            <a:off x="1249275" y="4116300"/>
            <a:ext cx="709749" cy="951050"/>
          </a:xfrm>
          <a:prstGeom prst="rect">
            <a:avLst/>
          </a:prstGeom>
          <a:noFill/>
          <a:ln>
            <a:noFill/>
          </a:ln>
        </p:spPr>
      </p:pic>
      <p:pic>
        <p:nvPicPr>
          <p:cNvPr id="97" name="Google Shape;97;p16"/>
          <p:cNvPicPr preferRelativeResize="0"/>
          <p:nvPr/>
        </p:nvPicPr>
        <p:blipFill>
          <a:blip r:embed="rId6">
            <a:alphaModFix/>
          </a:blip>
          <a:stretch>
            <a:fillRect/>
          </a:stretch>
        </p:blipFill>
        <p:spPr>
          <a:xfrm>
            <a:off x="770900" y="1426278"/>
            <a:ext cx="2330975" cy="1694300"/>
          </a:xfrm>
          <a:prstGeom prst="rect">
            <a:avLst/>
          </a:prstGeom>
          <a:noFill/>
          <a:ln>
            <a:noFill/>
          </a:ln>
        </p:spPr>
      </p:pic>
      <p:pic>
        <p:nvPicPr>
          <p:cNvPr id="98" name="Google Shape;98;p16"/>
          <p:cNvPicPr preferRelativeResize="0"/>
          <p:nvPr/>
        </p:nvPicPr>
        <p:blipFill>
          <a:blip r:embed="rId7">
            <a:alphaModFix/>
          </a:blip>
          <a:stretch>
            <a:fillRect/>
          </a:stretch>
        </p:blipFill>
        <p:spPr>
          <a:xfrm>
            <a:off x="3951775" y="1426298"/>
            <a:ext cx="1694300" cy="1694300"/>
          </a:xfrm>
          <a:prstGeom prst="rect">
            <a:avLst/>
          </a:prstGeom>
          <a:noFill/>
          <a:ln>
            <a:noFill/>
          </a:ln>
        </p:spPr>
      </p:pic>
      <p:sp>
        <p:nvSpPr>
          <p:cNvPr id="99" name="Google Shape;99;p16"/>
          <p:cNvSpPr txBox="1"/>
          <p:nvPr>
            <p:ph idx="1" type="body"/>
          </p:nvPr>
        </p:nvSpPr>
        <p:spPr>
          <a:xfrm>
            <a:off x="3951725" y="962800"/>
            <a:ext cx="1694400" cy="463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Science</a:t>
            </a:r>
            <a:endParaRPr/>
          </a:p>
        </p:txBody>
      </p:sp>
      <p:sp>
        <p:nvSpPr>
          <p:cNvPr id="100" name="Google Shape;100;p16"/>
          <p:cNvSpPr txBox="1"/>
          <p:nvPr>
            <p:ph idx="1" type="body"/>
          </p:nvPr>
        </p:nvSpPr>
        <p:spPr>
          <a:xfrm>
            <a:off x="6326250" y="962800"/>
            <a:ext cx="1591800" cy="463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Software</a:t>
            </a:r>
            <a:endParaRPr/>
          </a:p>
        </p:txBody>
      </p:sp>
      <p:sp>
        <p:nvSpPr>
          <p:cNvPr id="101" name="Google Shape;101;p16"/>
          <p:cNvSpPr/>
          <p:nvPr/>
        </p:nvSpPr>
        <p:spPr>
          <a:xfrm>
            <a:off x="2323725" y="4082450"/>
            <a:ext cx="4234500" cy="8613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 name="Google Shape;102;p16"/>
          <p:cNvPicPr preferRelativeResize="0"/>
          <p:nvPr/>
        </p:nvPicPr>
        <p:blipFill>
          <a:blip r:embed="rId8">
            <a:alphaModFix/>
          </a:blip>
          <a:stretch>
            <a:fillRect/>
          </a:stretch>
        </p:blipFill>
        <p:spPr>
          <a:xfrm>
            <a:off x="4626772" y="4082400"/>
            <a:ext cx="1722750" cy="861375"/>
          </a:xfrm>
          <a:prstGeom prst="rect">
            <a:avLst/>
          </a:prstGeom>
          <a:noFill/>
          <a:ln>
            <a:noFill/>
          </a:ln>
        </p:spPr>
      </p:pic>
      <p:pic>
        <p:nvPicPr>
          <p:cNvPr id="103" name="Google Shape;103;p16"/>
          <p:cNvPicPr preferRelativeResize="0"/>
          <p:nvPr/>
        </p:nvPicPr>
        <p:blipFill>
          <a:blip r:embed="rId9">
            <a:alphaModFix/>
          </a:blip>
          <a:stretch>
            <a:fillRect/>
          </a:stretch>
        </p:blipFill>
        <p:spPr>
          <a:xfrm>
            <a:off x="2480359" y="4168599"/>
            <a:ext cx="1962412" cy="669375"/>
          </a:xfrm>
          <a:prstGeom prst="rect">
            <a:avLst/>
          </a:prstGeom>
          <a:noFill/>
          <a:ln>
            <a:noFill/>
          </a:ln>
        </p:spPr>
      </p:pic>
      <p:sp>
        <p:nvSpPr>
          <p:cNvPr id="104" name="Google Shape;104;p16"/>
          <p:cNvSpPr txBox="1"/>
          <p:nvPr>
            <p:ph idx="1" type="body"/>
          </p:nvPr>
        </p:nvSpPr>
        <p:spPr>
          <a:xfrm>
            <a:off x="561099" y="3221551"/>
            <a:ext cx="7834500" cy="861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The Eliceiri lab</a:t>
            </a:r>
            <a:r>
              <a:rPr lang="en"/>
              <a:t> develops advanced optical and computational techniques for imaging and experimentally manipulating living specimens.</a:t>
            </a:r>
            <a:endParaRPr/>
          </a:p>
        </p:txBody>
      </p:sp>
      <p:pic>
        <p:nvPicPr>
          <p:cNvPr id="105" name="Google Shape;105;p16"/>
          <p:cNvPicPr preferRelativeResize="0"/>
          <p:nvPr/>
        </p:nvPicPr>
        <p:blipFill>
          <a:blip r:embed="rId10">
            <a:alphaModFix/>
          </a:blip>
          <a:stretch>
            <a:fillRect/>
          </a:stretch>
        </p:blipFill>
        <p:spPr>
          <a:xfrm>
            <a:off x="6281798" y="1426287"/>
            <a:ext cx="1783208" cy="16943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52"/>
          <p:cNvSpPr txBox="1"/>
          <p:nvPr>
            <p:ph idx="1" type="body"/>
          </p:nvPr>
        </p:nvSpPr>
        <p:spPr>
          <a:xfrm>
            <a:off x="4462750" y="2205775"/>
            <a:ext cx="4681200" cy="58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 VisBio + the OME Perl server circa 2006!</a:t>
            </a:r>
            <a:endParaRPr/>
          </a:p>
        </p:txBody>
      </p:sp>
      <p:sp>
        <p:nvSpPr>
          <p:cNvPr id="547" name="Google Shape;547;p52"/>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https://github.com/imagej/imagej-omero</a:t>
            </a:r>
            <a:endParaRPr>
              <a:solidFill>
                <a:srgbClr val="FFFFFF"/>
              </a:solidFill>
              <a:latin typeface="Consolas"/>
              <a:ea typeface="Consolas"/>
              <a:cs typeface="Consolas"/>
              <a:sym typeface="Consolas"/>
            </a:endParaRPr>
          </a:p>
        </p:txBody>
      </p:sp>
      <p:pic>
        <p:nvPicPr>
          <p:cNvPr id="548" name="Google Shape;548;p52"/>
          <p:cNvPicPr preferRelativeResize="0"/>
          <p:nvPr/>
        </p:nvPicPr>
        <p:blipFill rotWithShape="1">
          <a:blip r:embed="rId3">
            <a:alphaModFix/>
          </a:blip>
          <a:srcRect b="826" l="0" r="0" t="816"/>
          <a:stretch/>
        </p:blipFill>
        <p:spPr>
          <a:xfrm>
            <a:off x="0" y="0"/>
            <a:ext cx="9144003" cy="1067138"/>
          </a:xfrm>
          <a:prstGeom prst="rect">
            <a:avLst/>
          </a:prstGeom>
          <a:noFill/>
          <a:ln>
            <a:noFill/>
          </a:ln>
        </p:spPr>
      </p:pic>
      <p:pic>
        <p:nvPicPr>
          <p:cNvPr id="549" name="Google Shape;549;p52"/>
          <p:cNvPicPr preferRelativeResize="0"/>
          <p:nvPr/>
        </p:nvPicPr>
        <p:blipFill>
          <a:blip r:embed="rId4">
            <a:alphaModFix/>
          </a:blip>
          <a:stretch>
            <a:fillRect/>
          </a:stretch>
        </p:blipFill>
        <p:spPr>
          <a:xfrm>
            <a:off x="5665825" y="3979900"/>
            <a:ext cx="3330674" cy="582875"/>
          </a:xfrm>
          <a:prstGeom prst="rect">
            <a:avLst/>
          </a:prstGeom>
          <a:noFill/>
          <a:ln>
            <a:noFill/>
          </a:ln>
        </p:spPr>
      </p:pic>
      <p:pic>
        <p:nvPicPr>
          <p:cNvPr id="550" name="Google Shape;550;p52"/>
          <p:cNvPicPr preferRelativeResize="0"/>
          <p:nvPr/>
        </p:nvPicPr>
        <p:blipFill>
          <a:blip r:embed="rId5">
            <a:alphaModFix/>
          </a:blip>
          <a:stretch>
            <a:fillRect/>
          </a:stretch>
        </p:blipFill>
        <p:spPr>
          <a:xfrm>
            <a:off x="1249275" y="4116300"/>
            <a:ext cx="642828" cy="861375"/>
          </a:xfrm>
          <a:prstGeom prst="rect">
            <a:avLst/>
          </a:prstGeom>
          <a:noFill/>
          <a:ln>
            <a:noFill/>
          </a:ln>
        </p:spPr>
      </p:pic>
      <p:pic>
        <p:nvPicPr>
          <p:cNvPr id="551" name="Google Shape;551;p52"/>
          <p:cNvPicPr preferRelativeResize="0"/>
          <p:nvPr/>
        </p:nvPicPr>
        <p:blipFill>
          <a:blip r:embed="rId6">
            <a:alphaModFix/>
          </a:blip>
          <a:stretch>
            <a:fillRect/>
          </a:stretch>
        </p:blipFill>
        <p:spPr>
          <a:xfrm>
            <a:off x="311700" y="4116300"/>
            <a:ext cx="861375" cy="861375"/>
          </a:xfrm>
          <a:prstGeom prst="rect">
            <a:avLst/>
          </a:prstGeom>
          <a:noFill/>
          <a:ln>
            <a:noFill/>
          </a:ln>
        </p:spPr>
      </p:pic>
      <p:pic>
        <p:nvPicPr>
          <p:cNvPr id="552" name="Google Shape;552;p52"/>
          <p:cNvPicPr preferRelativeResize="0"/>
          <p:nvPr/>
        </p:nvPicPr>
        <p:blipFill>
          <a:blip r:embed="rId7">
            <a:alphaModFix/>
          </a:blip>
          <a:stretch>
            <a:fillRect/>
          </a:stretch>
        </p:blipFill>
        <p:spPr>
          <a:xfrm>
            <a:off x="3378950" y="4116300"/>
            <a:ext cx="878925" cy="878925"/>
          </a:xfrm>
          <a:prstGeom prst="rect">
            <a:avLst/>
          </a:prstGeom>
          <a:noFill/>
          <a:ln>
            <a:noFill/>
          </a:ln>
        </p:spPr>
      </p:pic>
      <p:pic>
        <p:nvPicPr>
          <p:cNvPr id="553" name="Google Shape;553;p52"/>
          <p:cNvPicPr preferRelativeResize="0"/>
          <p:nvPr/>
        </p:nvPicPr>
        <p:blipFill>
          <a:blip r:embed="rId8">
            <a:alphaModFix/>
          </a:blip>
          <a:stretch>
            <a:fillRect/>
          </a:stretch>
        </p:blipFill>
        <p:spPr>
          <a:xfrm>
            <a:off x="1968300" y="4116300"/>
            <a:ext cx="555110" cy="878925"/>
          </a:xfrm>
          <a:prstGeom prst="rect">
            <a:avLst/>
          </a:prstGeom>
          <a:noFill/>
          <a:ln>
            <a:noFill/>
          </a:ln>
        </p:spPr>
      </p:pic>
      <p:pic>
        <p:nvPicPr>
          <p:cNvPr id="554" name="Google Shape;554;p52"/>
          <p:cNvPicPr preferRelativeResize="0"/>
          <p:nvPr/>
        </p:nvPicPr>
        <p:blipFill>
          <a:blip r:embed="rId9">
            <a:alphaModFix/>
          </a:blip>
          <a:stretch>
            <a:fillRect/>
          </a:stretch>
        </p:blipFill>
        <p:spPr>
          <a:xfrm>
            <a:off x="2599600" y="4116300"/>
            <a:ext cx="703146" cy="878925"/>
          </a:xfrm>
          <a:prstGeom prst="rect">
            <a:avLst/>
          </a:prstGeom>
          <a:noFill/>
          <a:ln>
            <a:noFill/>
          </a:ln>
        </p:spPr>
      </p:pic>
      <p:pic>
        <p:nvPicPr>
          <p:cNvPr id="555" name="Google Shape;555;p52"/>
          <p:cNvPicPr preferRelativeResize="0"/>
          <p:nvPr/>
        </p:nvPicPr>
        <p:blipFill>
          <a:blip r:embed="rId10">
            <a:alphaModFix/>
          </a:blip>
          <a:stretch>
            <a:fillRect/>
          </a:stretch>
        </p:blipFill>
        <p:spPr>
          <a:xfrm>
            <a:off x="374400" y="1067150"/>
            <a:ext cx="4032455" cy="29127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9" name="Shape 559"/>
        <p:cNvGrpSpPr/>
        <p:nvPr/>
      </p:nvGrpSpPr>
      <p:grpSpPr>
        <a:xfrm>
          <a:off x="0" y="0"/>
          <a:ext cx="0" cy="0"/>
          <a:chOff x="0" y="0"/>
          <a:chExt cx="0" cy="0"/>
        </a:xfrm>
      </p:grpSpPr>
      <p:sp>
        <p:nvSpPr>
          <p:cNvPr id="560" name="Google Shape;560;p53"/>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https://imagej.net/ImageJ_Ops</a:t>
            </a:r>
            <a:endParaRPr>
              <a:solidFill>
                <a:srgbClr val="FFFFFF"/>
              </a:solidFill>
              <a:latin typeface="Consolas"/>
              <a:ea typeface="Consolas"/>
              <a:cs typeface="Consolas"/>
              <a:sym typeface="Consolas"/>
            </a:endParaRPr>
          </a:p>
        </p:txBody>
      </p:sp>
      <p:pic>
        <p:nvPicPr>
          <p:cNvPr id="561" name="Google Shape;561;p53"/>
          <p:cNvPicPr preferRelativeResize="0"/>
          <p:nvPr/>
        </p:nvPicPr>
        <p:blipFill rotWithShape="1">
          <a:blip r:embed="rId3">
            <a:alphaModFix/>
          </a:blip>
          <a:srcRect b="855" l="0" r="0" t="855"/>
          <a:stretch/>
        </p:blipFill>
        <p:spPr>
          <a:xfrm>
            <a:off x="0" y="0"/>
            <a:ext cx="9144003" cy="1066431"/>
          </a:xfrm>
          <a:prstGeom prst="rect">
            <a:avLst/>
          </a:prstGeom>
          <a:noFill/>
          <a:ln>
            <a:noFill/>
          </a:ln>
        </p:spPr>
      </p:pic>
      <p:pic>
        <p:nvPicPr>
          <p:cNvPr id="562" name="Google Shape;562;p53"/>
          <p:cNvPicPr preferRelativeResize="0"/>
          <p:nvPr/>
        </p:nvPicPr>
        <p:blipFill>
          <a:blip r:embed="rId4">
            <a:alphaModFix/>
          </a:blip>
          <a:stretch>
            <a:fillRect/>
          </a:stretch>
        </p:blipFill>
        <p:spPr>
          <a:xfrm>
            <a:off x="2930050" y="1066425"/>
            <a:ext cx="4385850" cy="3261949"/>
          </a:xfrm>
          <a:prstGeom prst="rect">
            <a:avLst/>
          </a:prstGeom>
          <a:noFill/>
          <a:ln>
            <a:noFill/>
          </a:ln>
        </p:spPr>
      </p:pic>
      <p:pic>
        <p:nvPicPr>
          <p:cNvPr id="563" name="Google Shape;563;p53"/>
          <p:cNvPicPr preferRelativeResize="0"/>
          <p:nvPr/>
        </p:nvPicPr>
        <p:blipFill>
          <a:blip r:embed="rId5">
            <a:alphaModFix/>
          </a:blip>
          <a:stretch>
            <a:fillRect/>
          </a:stretch>
        </p:blipFill>
        <p:spPr>
          <a:xfrm>
            <a:off x="712200" y="1038875"/>
            <a:ext cx="1196224" cy="390992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7" name="Shape 567"/>
        <p:cNvGrpSpPr/>
        <p:nvPr/>
      </p:nvGrpSpPr>
      <p:grpSpPr>
        <a:xfrm>
          <a:off x="0" y="0"/>
          <a:ext cx="0" cy="0"/>
          <a:chOff x="0" y="0"/>
          <a:chExt cx="0" cy="0"/>
        </a:xfrm>
      </p:grpSpPr>
      <p:sp>
        <p:nvSpPr>
          <p:cNvPr id="568" name="Google Shape;568;p54"/>
          <p:cNvSpPr txBox="1"/>
          <p:nvPr>
            <p:ph idx="1" type="body"/>
          </p:nvPr>
        </p:nvSpPr>
        <p:spPr>
          <a:xfrm>
            <a:off x="311700" y="11268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Fiji split into 130+ components, each released independently</a:t>
            </a:r>
            <a:endParaRPr/>
          </a:p>
          <a:p>
            <a:pPr indent="0" lvl="0" marL="0" rtl="0" algn="l">
              <a:spcBef>
                <a:spcPts val="1600"/>
              </a:spcBef>
              <a:spcAft>
                <a:spcPts val="1600"/>
              </a:spcAft>
              <a:buNone/>
            </a:pPr>
            <a:r>
              <a:rPr lang="en"/>
              <a:t>“Eat our own dog food” – community plugins can be structured the same way</a:t>
            </a:r>
            <a:endParaRPr/>
          </a:p>
        </p:txBody>
      </p:sp>
      <p:sp>
        <p:nvSpPr>
          <p:cNvPr id="569" name="Google Shape;569;p54"/>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https://github.com/fiji</a:t>
            </a:r>
            <a:endParaRPr>
              <a:solidFill>
                <a:srgbClr val="FFFFFF"/>
              </a:solidFill>
              <a:latin typeface="Consolas"/>
              <a:ea typeface="Consolas"/>
              <a:cs typeface="Consolas"/>
              <a:sym typeface="Consolas"/>
            </a:endParaRPr>
          </a:p>
        </p:txBody>
      </p:sp>
      <p:pic>
        <p:nvPicPr>
          <p:cNvPr id="570" name="Google Shape;570;p54"/>
          <p:cNvPicPr preferRelativeResize="0"/>
          <p:nvPr/>
        </p:nvPicPr>
        <p:blipFill rotWithShape="1">
          <a:blip r:embed="rId3">
            <a:alphaModFix/>
          </a:blip>
          <a:srcRect b="912" l="0" r="0" t="922"/>
          <a:stretch/>
        </p:blipFill>
        <p:spPr>
          <a:xfrm>
            <a:off x="0" y="0"/>
            <a:ext cx="9144003" cy="1065019"/>
          </a:xfrm>
          <a:prstGeom prst="rect">
            <a:avLst/>
          </a:prstGeom>
          <a:noFill/>
          <a:ln>
            <a:noFill/>
          </a:ln>
        </p:spPr>
      </p:pic>
      <p:pic>
        <p:nvPicPr>
          <p:cNvPr id="571" name="Google Shape;571;p54"/>
          <p:cNvPicPr preferRelativeResize="0"/>
          <p:nvPr/>
        </p:nvPicPr>
        <p:blipFill>
          <a:blip r:embed="rId4">
            <a:alphaModFix/>
          </a:blip>
          <a:stretch>
            <a:fillRect/>
          </a:stretch>
        </p:blipFill>
        <p:spPr>
          <a:xfrm>
            <a:off x="936175" y="4107525"/>
            <a:ext cx="555110" cy="878925"/>
          </a:xfrm>
          <a:prstGeom prst="rect">
            <a:avLst/>
          </a:prstGeom>
          <a:noFill/>
          <a:ln>
            <a:noFill/>
          </a:ln>
        </p:spPr>
      </p:pic>
      <p:pic>
        <p:nvPicPr>
          <p:cNvPr id="572" name="Google Shape;572;p54"/>
          <p:cNvPicPr preferRelativeResize="0"/>
          <p:nvPr/>
        </p:nvPicPr>
        <p:blipFill>
          <a:blip r:embed="rId5">
            <a:alphaModFix/>
          </a:blip>
          <a:stretch>
            <a:fillRect/>
          </a:stretch>
        </p:blipFill>
        <p:spPr>
          <a:xfrm>
            <a:off x="318510" y="4116297"/>
            <a:ext cx="541475" cy="861375"/>
          </a:xfrm>
          <a:prstGeom prst="rect">
            <a:avLst/>
          </a:prstGeom>
          <a:noFill/>
          <a:ln>
            <a:noFill/>
          </a:ln>
        </p:spPr>
      </p:pic>
      <p:pic>
        <p:nvPicPr>
          <p:cNvPr id="573" name="Google Shape;573;p54"/>
          <p:cNvPicPr preferRelativeResize="0"/>
          <p:nvPr/>
        </p:nvPicPr>
        <p:blipFill>
          <a:blip r:embed="rId6">
            <a:alphaModFix/>
          </a:blip>
          <a:stretch>
            <a:fillRect/>
          </a:stretch>
        </p:blipFill>
        <p:spPr>
          <a:xfrm>
            <a:off x="1681800" y="2279785"/>
            <a:ext cx="4822250" cy="25954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7" name="Shape 577"/>
        <p:cNvGrpSpPr/>
        <p:nvPr/>
      </p:nvGrpSpPr>
      <p:grpSpPr>
        <a:xfrm>
          <a:off x="0" y="0"/>
          <a:ext cx="0" cy="0"/>
          <a:chOff x="0" y="0"/>
          <a:chExt cx="0" cy="0"/>
        </a:xfrm>
      </p:grpSpPr>
      <p:sp>
        <p:nvSpPr>
          <p:cNvPr id="578" name="Google Shape;578;p55"/>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https://github.com/fiji/TrackMate3</a:t>
            </a:r>
            <a:endParaRPr>
              <a:solidFill>
                <a:srgbClr val="FFFFFF"/>
              </a:solidFill>
              <a:latin typeface="Consolas"/>
              <a:ea typeface="Consolas"/>
              <a:cs typeface="Consolas"/>
              <a:sym typeface="Consolas"/>
            </a:endParaRPr>
          </a:p>
        </p:txBody>
      </p:sp>
      <p:pic>
        <p:nvPicPr>
          <p:cNvPr id="579" name="Google Shape;579;p55"/>
          <p:cNvPicPr preferRelativeResize="0"/>
          <p:nvPr/>
        </p:nvPicPr>
        <p:blipFill>
          <a:blip r:embed="rId4">
            <a:alphaModFix/>
          </a:blip>
          <a:stretch>
            <a:fillRect/>
          </a:stretch>
        </p:blipFill>
        <p:spPr>
          <a:xfrm>
            <a:off x="311700" y="4116300"/>
            <a:ext cx="861375" cy="861375"/>
          </a:xfrm>
          <a:prstGeom prst="rect">
            <a:avLst/>
          </a:prstGeom>
          <a:noFill/>
          <a:ln>
            <a:noFill/>
          </a:ln>
        </p:spPr>
      </p:pic>
      <p:pic>
        <p:nvPicPr>
          <p:cNvPr id="580" name="Google Shape;580;p55" title="LineageZoom2.mov">
            <a:hlinkClick r:id="rId5"/>
          </p:cNvPr>
          <p:cNvPicPr preferRelativeResize="0"/>
          <p:nvPr/>
        </p:nvPicPr>
        <p:blipFill>
          <a:blip r:embed="rId6">
            <a:alphaModFix/>
          </a:blip>
          <a:stretch>
            <a:fillRect/>
          </a:stretch>
        </p:blipFill>
        <p:spPr>
          <a:xfrm>
            <a:off x="1917300" y="728325"/>
            <a:ext cx="5309400" cy="3982036"/>
          </a:xfrm>
          <a:prstGeom prst="rect">
            <a:avLst/>
          </a:prstGeom>
          <a:noFill/>
          <a:ln>
            <a:noFill/>
          </a:ln>
        </p:spPr>
      </p:pic>
      <p:pic>
        <p:nvPicPr>
          <p:cNvPr id="581" name="Google Shape;581;p55"/>
          <p:cNvPicPr preferRelativeResize="0"/>
          <p:nvPr/>
        </p:nvPicPr>
        <p:blipFill>
          <a:blip r:embed="rId7">
            <a:alphaModFix/>
          </a:blip>
          <a:stretch>
            <a:fillRect/>
          </a:stretch>
        </p:blipFill>
        <p:spPr>
          <a:xfrm>
            <a:off x="1249275" y="4116290"/>
            <a:ext cx="834513" cy="861375"/>
          </a:xfrm>
          <a:prstGeom prst="rect">
            <a:avLst/>
          </a:prstGeom>
          <a:noFill/>
          <a:ln>
            <a:noFill/>
          </a:ln>
        </p:spPr>
      </p:pic>
      <p:pic>
        <p:nvPicPr>
          <p:cNvPr id="582" name="Google Shape;582;p55"/>
          <p:cNvPicPr preferRelativeResize="0"/>
          <p:nvPr/>
        </p:nvPicPr>
        <p:blipFill rotWithShape="1">
          <a:blip r:embed="rId8">
            <a:alphaModFix/>
          </a:blip>
          <a:srcRect b="951" l="0" r="0" t="951"/>
          <a:stretch/>
        </p:blipFill>
        <p:spPr>
          <a:xfrm>
            <a:off x="0" y="0"/>
            <a:ext cx="9144003" cy="106431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6" name="Shape 586"/>
        <p:cNvGrpSpPr/>
        <p:nvPr/>
      </p:nvGrpSpPr>
      <p:grpSpPr>
        <a:xfrm>
          <a:off x="0" y="0"/>
          <a:ext cx="0" cy="0"/>
          <a:chOff x="0" y="0"/>
          <a:chExt cx="0" cy="0"/>
        </a:xfrm>
      </p:grpSpPr>
      <p:sp>
        <p:nvSpPr>
          <p:cNvPr id="587" name="Google Shape;587;p56"/>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https://github.com/fiji/TrackMate3</a:t>
            </a:r>
            <a:endParaRPr>
              <a:solidFill>
                <a:srgbClr val="FFFFFF"/>
              </a:solidFill>
              <a:latin typeface="Consolas"/>
              <a:ea typeface="Consolas"/>
              <a:cs typeface="Consolas"/>
              <a:sym typeface="Consolas"/>
            </a:endParaRPr>
          </a:p>
        </p:txBody>
      </p:sp>
      <p:pic>
        <p:nvPicPr>
          <p:cNvPr id="588" name="Google Shape;588;p56"/>
          <p:cNvPicPr preferRelativeResize="0"/>
          <p:nvPr/>
        </p:nvPicPr>
        <p:blipFill>
          <a:blip r:embed="rId3">
            <a:alphaModFix/>
          </a:blip>
          <a:stretch>
            <a:fillRect/>
          </a:stretch>
        </p:blipFill>
        <p:spPr>
          <a:xfrm>
            <a:off x="311700" y="4116300"/>
            <a:ext cx="861375" cy="861375"/>
          </a:xfrm>
          <a:prstGeom prst="rect">
            <a:avLst/>
          </a:prstGeom>
          <a:noFill/>
          <a:ln>
            <a:noFill/>
          </a:ln>
        </p:spPr>
      </p:pic>
      <p:pic>
        <p:nvPicPr>
          <p:cNvPr id="589" name="Google Shape;589;p56"/>
          <p:cNvPicPr preferRelativeResize="0"/>
          <p:nvPr/>
        </p:nvPicPr>
        <p:blipFill>
          <a:blip r:embed="rId4">
            <a:alphaModFix/>
          </a:blip>
          <a:stretch>
            <a:fillRect/>
          </a:stretch>
        </p:blipFill>
        <p:spPr>
          <a:xfrm>
            <a:off x="1249275" y="4116290"/>
            <a:ext cx="834513" cy="861375"/>
          </a:xfrm>
          <a:prstGeom prst="rect">
            <a:avLst/>
          </a:prstGeom>
          <a:noFill/>
          <a:ln>
            <a:noFill/>
          </a:ln>
        </p:spPr>
      </p:pic>
      <p:pic>
        <p:nvPicPr>
          <p:cNvPr id="590" name="Google Shape;590;p56"/>
          <p:cNvPicPr preferRelativeResize="0"/>
          <p:nvPr/>
        </p:nvPicPr>
        <p:blipFill rotWithShape="1">
          <a:blip r:embed="rId5">
            <a:alphaModFix/>
          </a:blip>
          <a:srcRect b="951" l="0" r="0" t="951"/>
          <a:stretch/>
        </p:blipFill>
        <p:spPr>
          <a:xfrm>
            <a:off x="0" y="0"/>
            <a:ext cx="9144003" cy="1064313"/>
          </a:xfrm>
          <a:prstGeom prst="rect">
            <a:avLst/>
          </a:prstGeom>
          <a:noFill/>
          <a:ln>
            <a:noFill/>
          </a:ln>
        </p:spPr>
      </p:pic>
      <p:pic>
        <p:nvPicPr>
          <p:cNvPr id="591" name="Google Shape;591;p56"/>
          <p:cNvPicPr preferRelativeResize="0"/>
          <p:nvPr/>
        </p:nvPicPr>
        <p:blipFill rotWithShape="1">
          <a:blip r:embed="rId6">
            <a:alphaModFix/>
          </a:blip>
          <a:srcRect b="12533" l="0" r="0" t="0"/>
          <a:stretch/>
        </p:blipFill>
        <p:spPr>
          <a:xfrm>
            <a:off x="866688" y="884850"/>
            <a:ext cx="7410627" cy="31373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57"/>
          <p:cNvSpPr txBox="1"/>
          <p:nvPr/>
        </p:nvSpPr>
        <p:spPr>
          <a:xfrm>
            <a:off x="2627050" y="4562775"/>
            <a:ext cx="63696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https://imagej.net/2015-02-04_-_ImageJ_in_2014_and_2015</a:t>
            </a:r>
            <a:endParaRPr>
              <a:solidFill>
                <a:srgbClr val="FFFFFF"/>
              </a:solidFill>
              <a:latin typeface="Consolas"/>
              <a:ea typeface="Consolas"/>
              <a:cs typeface="Consolas"/>
              <a:sym typeface="Consolas"/>
            </a:endParaRPr>
          </a:p>
        </p:txBody>
      </p:sp>
      <p:sp>
        <p:nvSpPr>
          <p:cNvPr id="597" name="Google Shape;597;p57"/>
          <p:cNvSpPr txBox="1"/>
          <p:nvPr>
            <p:ph idx="1" type="body"/>
          </p:nvPr>
        </p:nvSpPr>
        <p:spPr>
          <a:xfrm>
            <a:off x="311700" y="974450"/>
            <a:ext cx="2849100" cy="2343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4A86E8"/>
                </a:solidFill>
              </a:rPr>
              <a:t>F</a:t>
            </a:r>
            <a:r>
              <a:rPr lang="en"/>
              <a:t>iji </a:t>
            </a:r>
            <a:r>
              <a:rPr lang="en">
                <a:solidFill>
                  <a:srgbClr val="4A86E8"/>
                </a:solidFill>
              </a:rPr>
              <a:t>I</a:t>
            </a:r>
            <a:r>
              <a:rPr lang="en"/>
              <a:t>s </a:t>
            </a:r>
            <a:r>
              <a:rPr lang="en">
                <a:solidFill>
                  <a:srgbClr val="4A86E8"/>
                </a:solidFill>
              </a:rPr>
              <a:t>J</a:t>
            </a:r>
            <a:r>
              <a:rPr lang="en"/>
              <a:t>ust </a:t>
            </a:r>
            <a:r>
              <a:rPr lang="en">
                <a:solidFill>
                  <a:srgbClr val="4A86E8"/>
                </a:solidFill>
              </a:rPr>
              <a:t>I</a:t>
            </a:r>
            <a:r>
              <a:rPr lang="en"/>
              <a:t>mageJ2!</a:t>
            </a:r>
            <a:endParaRPr/>
          </a:p>
          <a:p>
            <a:pPr indent="0" lvl="0" marL="0" rtl="0" algn="l">
              <a:lnSpc>
                <a:spcPct val="100000"/>
              </a:lnSpc>
              <a:spcBef>
                <a:spcPts val="1600"/>
              </a:spcBef>
              <a:spcAft>
                <a:spcPts val="0"/>
              </a:spcAft>
              <a:buNone/>
            </a:pPr>
            <a:r>
              <a:rPr lang="en"/>
              <a:t>2.0.0 release of ImgLib2 to Maven Central</a:t>
            </a:r>
            <a:endParaRPr/>
          </a:p>
          <a:p>
            <a:pPr indent="0" lvl="0" marL="0" rtl="0" algn="l">
              <a:lnSpc>
                <a:spcPct val="100000"/>
              </a:lnSpc>
              <a:spcBef>
                <a:spcPts val="1600"/>
              </a:spcBef>
              <a:spcAft>
                <a:spcPts val="0"/>
              </a:spcAft>
              <a:buNone/>
            </a:pPr>
            <a:r>
              <a:rPr lang="en"/>
              <a:t>Reproducible builds –</a:t>
            </a:r>
            <a:br>
              <a:rPr lang="en"/>
            </a:br>
            <a:r>
              <a:rPr lang="en"/>
              <a:t>all components built on release versions</a:t>
            </a:r>
            <a:endParaRPr/>
          </a:p>
          <a:p>
            <a:pPr indent="0" lvl="0" marL="0" rtl="0" algn="l">
              <a:lnSpc>
                <a:spcPct val="100000"/>
              </a:lnSpc>
              <a:spcBef>
                <a:spcPts val="1600"/>
              </a:spcBef>
              <a:spcAft>
                <a:spcPts val="1600"/>
              </a:spcAft>
              <a:buNone/>
            </a:pPr>
            <a:r>
              <a:t/>
            </a:r>
            <a:endParaRPr/>
          </a:p>
        </p:txBody>
      </p:sp>
      <p:pic>
        <p:nvPicPr>
          <p:cNvPr id="598" name="Google Shape;598;p57"/>
          <p:cNvPicPr preferRelativeResize="0"/>
          <p:nvPr/>
        </p:nvPicPr>
        <p:blipFill>
          <a:blip r:embed="rId3">
            <a:alphaModFix/>
          </a:blip>
          <a:stretch>
            <a:fillRect/>
          </a:stretch>
        </p:blipFill>
        <p:spPr>
          <a:xfrm>
            <a:off x="1864000" y="3319525"/>
            <a:ext cx="717800" cy="862374"/>
          </a:xfrm>
          <a:prstGeom prst="rect">
            <a:avLst/>
          </a:prstGeom>
          <a:noFill/>
          <a:ln>
            <a:noFill/>
          </a:ln>
        </p:spPr>
      </p:pic>
      <p:pic>
        <p:nvPicPr>
          <p:cNvPr id="599" name="Google Shape;599;p57"/>
          <p:cNvPicPr preferRelativeResize="0"/>
          <p:nvPr/>
        </p:nvPicPr>
        <p:blipFill>
          <a:blip r:embed="rId4">
            <a:alphaModFix/>
          </a:blip>
          <a:stretch>
            <a:fillRect/>
          </a:stretch>
        </p:blipFill>
        <p:spPr>
          <a:xfrm>
            <a:off x="311688" y="3320025"/>
            <a:ext cx="834508" cy="861375"/>
          </a:xfrm>
          <a:prstGeom prst="rect">
            <a:avLst/>
          </a:prstGeom>
          <a:noFill/>
          <a:ln>
            <a:noFill/>
          </a:ln>
        </p:spPr>
      </p:pic>
      <p:pic>
        <p:nvPicPr>
          <p:cNvPr id="600" name="Google Shape;600;p57"/>
          <p:cNvPicPr preferRelativeResize="0"/>
          <p:nvPr/>
        </p:nvPicPr>
        <p:blipFill rotWithShape="1">
          <a:blip r:embed="rId5">
            <a:alphaModFix/>
          </a:blip>
          <a:srcRect b="990" l="0" r="0" t="980"/>
          <a:stretch/>
        </p:blipFill>
        <p:spPr>
          <a:xfrm>
            <a:off x="0" y="0"/>
            <a:ext cx="9144003" cy="1063608"/>
          </a:xfrm>
          <a:prstGeom prst="rect">
            <a:avLst/>
          </a:prstGeom>
          <a:noFill/>
          <a:ln>
            <a:noFill/>
          </a:ln>
        </p:spPr>
      </p:pic>
      <p:pic>
        <p:nvPicPr>
          <p:cNvPr id="601" name="Google Shape;601;p57"/>
          <p:cNvPicPr preferRelativeResize="0"/>
          <p:nvPr/>
        </p:nvPicPr>
        <p:blipFill>
          <a:blip r:embed="rId6">
            <a:alphaModFix/>
          </a:blip>
          <a:stretch>
            <a:fillRect/>
          </a:stretch>
        </p:blipFill>
        <p:spPr>
          <a:xfrm>
            <a:off x="1146200" y="3320025"/>
            <a:ext cx="717809" cy="861375"/>
          </a:xfrm>
          <a:prstGeom prst="rect">
            <a:avLst/>
          </a:prstGeom>
          <a:noFill/>
          <a:ln>
            <a:noFill/>
          </a:ln>
        </p:spPr>
      </p:pic>
      <p:pic>
        <p:nvPicPr>
          <p:cNvPr id="602" name="Google Shape;602;p57"/>
          <p:cNvPicPr preferRelativeResize="0"/>
          <p:nvPr/>
        </p:nvPicPr>
        <p:blipFill>
          <a:blip r:embed="rId7">
            <a:alphaModFix/>
          </a:blip>
          <a:stretch>
            <a:fillRect/>
          </a:stretch>
        </p:blipFill>
        <p:spPr>
          <a:xfrm>
            <a:off x="311700" y="4183725"/>
            <a:ext cx="555110" cy="878925"/>
          </a:xfrm>
          <a:prstGeom prst="rect">
            <a:avLst/>
          </a:prstGeom>
          <a:noFill/>
          <a:ln>
            <a:noFill/>
          </a:ln>
        </p:spPr>
      </p:pic>
      <p:pic>
        <p:nvPicPr>
          <p:cNvPr id="603" name="Google Shape;603;p57"/>
          <p:cNvPicPr preferRelativeResize="0"/>
          <p:nvPr/>
        </p:nvPicPr>
        <p:blipFill>
          <a:blip r:embed="rId8">
            <a:alphaModFix/>
          </a:blip>
          <a:stretch>
            <a:fillRect/>
          </a:stretch>
        </p:blipFill>
        <p:spPr>
          <a:xfrm>
            <a:off x="3435350" y="974450"/>
            <a:ext cx="5468551" cy="3629176"/>
          </a:xfrm>
          <a:prstGeom prst="rect">
            <a:avLst/>
          </a:prstGeom>
          <a:noFill/>
          <a:ln>
            <a:noFill/>
          </a:ln>
        </p:spPr>
      </p:pic>
      <p:pic>
        <p:nvPicPr>
          <p:cNvPr id="604" name="Google Shape;604;p57"/>
          <p:cNvPicPr preferRelativeResize="0"/>
          <p:nvPr/>
        </p:nvPicPr>
        <p:blipFill>
          <a:blip r:embed="rId9">
            <a:alphaModFix/>
          </a:blip>
          <a:stretch>
            <a:fillRect/>
          </a:stretch>
        </p:blipFill>
        <p:spPr>
          <a:xfrm>
            <a:off x="854123" y="4192497"/>
            <a:ext cx="541475" cy="861375"/>
          </a:xfrm>
          <a:prstGeom prst="rect">
            <a:avLst/>
          </a:prstGeom>
          <a:noFill/>
          <a:ln>
            <a:noFill/>
          </a:ln>
        </p:spPr>
      </p:pic>
      <p:pic>
        <p:nvPicPr>
          <p:cNvPr id="605" name="Google Shape;605;p57"/>
          <p:cNvPicPr preferRelativeResize="0"/>
          <p:nvPr/>
        </p:nvPicPr>
        <p:blipFill>
          <a:blip r:embed="rId10">
            <a:alphaModFix/>
          </a:blip>
          <a:stretch>
            <a:fillRect/>
          </a:stretch>
        </p:blipFill>
        <p:spPr>
          <a:xfrm>
            <a:off x="1399810" y="4181408"/>
            <a:ext cx="642825" cy="88355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9" name="Shape 609"/>
        <p:cNvGrpSpPr/>
        <p:nvPr/>
      </p:nvGrpSpPr>
      <p:grpSpPr>
        <a:xfrm>
          <a:off x="0" y="0"/>
          <a:ext cx="0" cy="0"/>
          <a:chOff x="0" y="0"/>
          <a:chExt cx="0" cy="0"/>
        </a:xfrm>
      </p:grpSpPr>
      <p:sp>
        <p:nvSpPr>
          <p:cNvPr id="610" name="Google Shape;610;p58"/>
          <p:cNvSpPr txBox="1"/>
          <p:nvPr>
            <p:ph idx="1" type="body"/>
          </p:nvPr>
        </p:nvSpPr>
        <p:spPr>
          <a:xfrm>
            <a:off x="311700" y="137440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Konstanz Hackathons</a:t>
            </a:r>
            <a:endParaRPr/>
          </a:p>
          <a:p>
            <a:pPr indent="-342900" lvl="0" marL="457200" rtl="0" algn="l">
              <a:spcBef>
                <a:spcPts val="1600"/>
              </a:spcBef>
              <a:spcAft>
                <a:spcPts val="0"/>
              </a:spcAft>
              <a:buSzPts val="1800"/>
              <a:buChar char="●"/>
            </a:pPr>
            <a:r>
              <a:rPr lang="en"/>
              <a:t>ImageJ-Ops</a:t>
            </a:r>
            <a:endParaRPr/>
          </a:p>
          <a:p>
            <a:pPr indent="-342900" lvl="0" marL="457200" rtl="0" algn="l">
              <a:spcBef>
                <a:spcPts val="0"/>
              </a:spcBef>
              <a:spcAft>
                <a:spcPts val="0"/>
              </a:spcAft>
              <a:buSzPts val="1800"/>
              <a:buChar char="●"/>
            </a:pPr>
            <a:r>
              <a:rPr lang="en"/>
              <a:t>KNIME CellProfiler Integration</a:t>
            </a:r>
            <a:endParaRPr/>
          </a:p>
          <a:p>
            <a:pPr indent="-342900" lvl="0" marL="457200" rtl="0" algn="l">
              <a:spcBef>
                <a:spcPts val="0"/>
              </a:spcBef>
              <a:spcAft>
                <a:spcPts val="0"/>
              </a:spcAft>
              <a:buSzPts val="1800"/>
              <a:buChar char="●"/>
            </a:pPr>
            <a:r>
              <a:rPr lang="en"/>
              <a:t>ClearVolume</a:t>
            </a:r>
            <a:endParaRPr/>
          </a:p>
          <a:p>
            <a:pPr indent="-342900" lvl="0" marL="457200" rtl="0" algn="l">
              <a:spcBef>
                <a:spcPts val="0"/>
              </a:spcBef>
              <a:spcAft>
                <a:spcPts val="0"/>
              </a:spcAft>
              <a:buSzPts val="1800"/>
              <a:buChar char="●"/>
            </a:pPr>
            <a:r>
              <a:rPr lang="en"/>
              <a:t>Labelings</a:t>
            </a:r>
            <a:endParaRPr/>
          </a:p>
          <a:p>
            <a:pPr indent="-342900" lvl="0" marL="457200" rtl="0" algn="l">
              <a:spcBef>
                <a:spcPts val="0"/>
              </a:spcBef>
              <a:spcAft>
                <a:spcPts val="0"/>
              </a:spcAft>
              <a:buSzPts val="1800"/>
              <a:buChar char="●"/>
            </a:pPr>
            <a:r>
              <a:rPr lang="en"/>
              <a:t>...</a:t>
            </a:r>
            <a:endParaRPr/>
          </a:p>
        </p:txBody>
      </p:sp>
      <p:pic>
        <p:nvPicPr>
          <p:cNvPr id="611" name="Google Shape;611;p58"/>
          <p:cNvPicPr preferRelativeResize="0"/>
          <p:nvPr/>
        </p:nvPicPr>
        <p:blipFill rotWithShape="1">
          <a:blip r:embed="rId3">
            <a:alphaModFix/>
          </a:blip>
          <a:srcRect b="1009" l="0" r="0" t="1018"/>
          <a:stretch/>
        </p:blipFill>
        <p:spPr>
          <a:xfrm>
            <a:off x="0" y="0"/>
            <a:ext cx="9144003" cy="1062903"/>
          </a:xfrm>
          <a:prstGeom prst="rect">
            <a:avLst/>
          </a:prstGeom>
          <a:noFill/>
          <a:ln>
            <a:noFill/>
          </a:ln>
        </p:spPr>
      </p:pic>
      <p:pic>
        <p:nvPicPr>
          <p:cNvPr id="612" name="Google Shape;612;p58"/>
          <p:cNvPicPr preferRelativeResize="0"/>
          <p:nvPr/>
        </p:nvPicPr>
        <p:blipFill>
          <a:blip r:embed="rId4">
            <a:alphaModFix/>
          </a:blip>
          <a:stretch>
            <a:fillRect/>
          </a:stretch>
        </p:blipFill>
        <p:spPr>
          <a:xfrm>
            <a:off x="4273275" y="1215950"/>
            <a:ext cx="4708125" cy="3286400"/>
          </a:xfrm>
          <a:prstGeom prst="rect">
            <a:avLst/>
          </a:prstGeom>
          <a:noFill/>
          <a:ln>
            <a:noFill/>
          </a:ln>
        </p:spPr>
      </p:pic>
      <p:pic>
        <p:nvPicPr>
          <p:cNvPr id="613" name="Google Shape;613;p58"/>
          <p:cNvPicPr preferRelativeResize="0"/>
          <p:nvPr/>
        </p:nvPicPr>
        <p:blipFill rotWithShape="1">
          <a:blip r:embed="rId5">
            <a:alphaModFix/>
          </a:blip>
          <a:srcRect b="0" l="0" r="0" t="0"/>
          <a:stretch/>
        </p:blipFill>
        <p:spPr>
          <a:xfrm>
            <a:off x="311700" y="4116300"/>
            <a:ext cx="861375" cy="8613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7" name="Shape 617"/>
        <p:cNvGrpSpPr/>
        <p:nvPr/>
      </p:nvGrpSpPr>
      <p:grpSpPr>
        <a:xfrm>
          <a:off x="0" y="0"/>
          <a:ext cx="0" cy="0"/>
          <a:chOff x="0" y="0"/>
          <a:chExt cx="0" cy="0"/>
        </a:xfrm>
      </p:grpSpPr>
      <p:pic>
        <p:nvPicPr>
          <p:cNvPr id="618" name="Google Shape;618;p59"/>
          <p:cNvPicPr preferRelativeResize="0"/>
          <p:nvPr/>
        </p:nvPicPr>
        <p:blipFill>
          <a:blip r:embed="rId3">
            <a:alphaModFix/>
          </a:blip>
          <a:stretch>
            <a:fillRect/>
          </a:stretch>
        </p:blipFill>
        <p:spPr>
          <a:xfrm>
            <a:off x="181550" y="1109288"/>
            <a:ext cx="861375" cy="861375"/>
          </a:xfrm>
          <a:prstGeom prst="rect">
            <a:avLst/>
          </a:prstGeom>
          <a:noFill/>
          <a:ln>
            <a:noFill/>
          </a:ln>
        </p:spPr>
      </p:pic>
      <p:pic>
        <p:nvPicPr>
          <p:cNvPr id="619" name="Google Shape;619;p59"/>
          <p:cNvPicPr preferRelativeResize="0"/>
          <p:nvPr/>
        </p:nvPicPr>
        <p:blipFill>
          <a:blip r:embed="rId4">
            <a:alphaModFix/>
          </a:blip>
          <a:stretch>
            <a:fillRect/>
          </a:stretch>
        </p:blipFill>
        <p:spPr>
          <a:xfrm>
            <a:off x="1077500" y="1109288"/>
            <a:ext cx="646621" cy="861374"/>
          </a:xfrm>
          <a:prstGeom prst="rect">
            <a:avLst/>
          </a:prstGeom>
          <a:noFill/>
          <a:ln>
            <a:noFill/>
          </a:ln>
        </p:spPr>
      </p:pic>
      <p:pic>
        <p:nvPicPr>
          <p:cNvPr id="620" name="Google Shape;620;p59"/>
          <p:cNvPicPr preferRelativeResize="0"/>
          <p:nvPr/>
        </p:nvPicPr>
        <p:blipFill>
          <a:blip r:embed="rId5">
            <a:alphaModFix/>
          </a:blip>
          <a:stretch>
            <a:fillRect/>
          </a:stretch>
        </p:blipFill>
        <p:spPr>
          <a:xfrm>
            <a:off x="1758700" y="1109288"/>
            <a:ext cx="861376" cy="861376"/>
          </a:xfrm>
          <a:prstGeom prst="rect">
            <a:avLst/>
          </a:prstGeom>
          <a:noFill/>
          <a:ln>
            <a:noFill/>
          </a:ln>
        </p:spPr>
      </p:pic>
      <p:pic>
        <p:nvPicPr>
          <p:cNvPr id="621" name="Google Shape;621;p59"/>
          <p:cNvPicPr preferRelativeResize="0"/>
          <p:nvPr/>
        </p:nvPicPr>
        <p:blipFill>
          <a:blip r:embed="rId6">
            <a:alphaModFix/>
          </a:blip>
          <a:stretch>
            <a:fillRect/>
          </a:stretch>
        </p:blipFill>
        <p:spPr>
          <a:xfrm>
            <a:off x="2654650" y="1109288"/>
            <a:ext cx="861375" cy="861375"/>
          </a:xfrm>
          <a:prstGeom prst="rect">
            <a:avLst/>
          </a:prstGeom>
          <a:noFill/>
          <a:ln>
            <a:noFill/>
          </a:ln>
        </p:spPr>
      </p:pic>
      <p:pic>
        <p:nvPicPr>
          <p:cNvPr id="622" name="Google Shape;622;p59"/>
          <p:cNvPicPr preferRelativeResize="0"/>
          <p:nvPr/>
        </p:nvPicPr>
        <p:blipFill>
          <a:blip r:embed="rId7">
            <a:alphaModFix/>
          </a:blip>
          <a:stretch>
            <a:fillRect/>
          </a:stretch>
        </p:blipFill>
        <p:spPr>
          <a:xfrm>
            <a:off x="3550598" y="1109285"/>
            <a:ext cx="861375" cy="861389"/>
          </a:xfrm>
          <a:prstGeom prst="rect">
            <a:avLst/>
          </a:prstGeom>
          <a:noFill/>
          <a:ln>
            <a:noFill/>
          </a:ln>
        </p:spPr>
      </p:pic>
      <p:pic>
        <p:nvPicPr>
          <p:cNvPr id="623" name="Google Shape;623;p59"/>
          <p:cNvPicPr preferRelativeResize="0"/>
          <p:nvPr/>
        </p:nvPicPr>
        <p:blipFill>
          <a:blip r:embed="rId8">
            <a:alphaModFix/>
          </a:blip>
          <a:stretch>
            <a:fillRect/>
          </a:stretch>
        </p:blipFill>
        <p:spPr>
          <a:xfrm>
            <a:off x="4446543" y="1109280"/>
            <a:ext cx="861375" cy="861375"/>
          </a:xfrm>
          <a:prstGeom prst="rect">
            <a:avLst/>
          </a:prstGeom>
          <a:noFill/>
          <a:ln>
            <a:noFill/>
          </a:ln>
        </p:spPr>
      </p:pic>
      <p:pic>
        <p:nvPicPr>
          <p:cNvPr id="624" name="Google Shape;624;p59"/>
          <p:cNvPicPr preferRelativeResize="0"/>
          <p:nvPr/>
        </p:nvPicPr>
        <p:blipFill>
          <a:blip r:embed="rId9">
            <a:alphaModFix/>
          </a:blip>
          <a:stretch>
            <a:fillRect/>
          </a:stretch>
        </p:blipFill>
        <p:spPr>
          <a:xfrm>
            <a:off x="5342493" y="1109280"/>
            <a:ext cx="861375" cy="861375"/>
          </a:xfrm>
          <a:prstGeom prst="rect">
            <a:avLst/>
          </a:prstGeom>
          <a:noFill/>
          <a:ln>
            <a:noFill/>
          </a:ln>
        </p:spPr>
      </p:pic>
      <p:pic>
        <p:nvPicPr>
          <p:cNvPr id="625" name="Google Shape;625;p59"/>
          <p:cNvPicPr preferRelativeResize="0"/>
          <p:nvPr/>
        </p:nvPicPr>
        <p:blipFill>
          <a:blip r:embed="rId10">
            <a:alphaModFix/>
          </a:blip>
          <a:stretch>
            <a:fillRect/>
          </a:stretch>
        </p:blipFill>
        <p:spPr>
          <a:xfrm>
            <a:off x="6238450" y="1109288"/>
            <a:ext cx="861375" cy="861375"/>
          </a:xfrm>
          <a:prstGeom prst="rect">
            <a:avLst/>
          </a:prstGeom>
          <a:noFill/>
          <a:ln>
            <a:noFill/>
          </a:ln>
        </p:spPr>
      </p:pic>
      <p:pic>
        <p:nvPicPr>
          <p:cNvPr id="626" name="Google Shape;626;p59"/>
          <p:cNvPicPr preferRelativeResize="0"/>
          <p:nvPr/>
        </p:nvPicPr>
        <p:blipFill>
          <a:blip r:embed="rId11">
            <a:alphaModFix/>
          </a:blip>
          <a:stretch>
            <a:fillRect/>
          </a:stretch>
        </p:blipFill>
        <p:spPr>
          <a:xfrm>
            <a:off x="7134400" y="1109288"/>
            <a:ext cx="861375" cy="861375"/>
          </a:xfrm>
          <a:prstGeom prst="rect">
            <a:avLst/>
          </a:prstGeom>
          <a:noFill/>
          <a:ln>
            <a:noFill/>
          </a:ln>
        </p:spPr>
      </p:pic>
      <p:sp>
        <p:nvSpPr>
          <p:cNvPr id="627" name="Google Shape;627;p59"/>
          <p:cNvSpPr txBox="1"/>
          <p:nvPr/>
        </p:nvSpPr>
        <p:spPr>
          <a:xfrm>
            <a:off x="4888875" y="4237050"/>
            <a:ext cx="528300" cy="208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b="1" lang="en" sz="1800">
                <a:solidFill>
                  <a:schemeClr val="lt2"/>
                </a:solidFill>
              </a:rPr>
              <a:t>...</a:t>
            </a:r>
            <a:endParaRPr b="1"/>
          </a:p>
        </p:txBody>
      </p:sp>
      <p:pic>
        <p:nvPicPr>
          <p:cNvPr id="628" name="Google Shape;628;p59"/>
          <p:cNvPicPr preferRelativeResize="0"/>
          <p:nvPr/>
        </p:nvPicPr>
        <p:blipFill>
          <a:blip r:embed="rId12">
            <a:alphaModFix/>
          </a:blip>
          <a:stretch>
            <a:fillRect/>
          </a:stretch>
        </p:blipFill>
        <p:spPr>
          <a:xfrm>
            <a:off x="8046985" y="1108959"/>
            <a:ext cx="646623" cy="862039"/>
          </a:xfrm>
          <a:prstGeom prst="rect">
            <a:avLst/>
          </a:prstGeom>
          <a:noFill/>
          <a:ln>
            <a:noFill/>
          </a:ln>
        </p:spPr>
      </p:pic>
      <p:pic>
        <p:nvPicPr>
          <p:cNvPr id="629" name="Google Shape;629;p59"/>
          <p:cNvPicPr preferRelativeResize="0"/>
          <p:nvPr/>
        </p:nvPicPr>
        <p:blipFill>
          <a:blip r:embed="rId13">
            <a:alphaModFix/>
          </a:blip>
          <a:stretch>
            <a:fillRect/>
          </a:stretch>
        </p:blipFill>
        <p:spPr>
          <a:xfrm>
            <a:off x="181549" y="3856111"/>
            <a:ext cx="970444" cy="970425"/>
          </a:xfrm>
          <a:prstGeom prst="rect">
            <a:avLst/>
          </a:prstGeom>
          <a:noFill/>
          <a:ln>
            <a:noFill/>
          </a:ln>
        </p:spPr>
      </p:pic>
      <p:pic>
        <p:nvPicPr>
          <p:cNvPr id="630" name="Google Shape;630;p59"/>
          <p:cNvPicPr preferRelativeResize="0"/>
          <p:nvPr/>
        </p:nvPicPr>
        <p:blipFill>
          <a:blip r:embed="rId14">
            <a:alphaModFix/>
          </a:blip>
          <a:stretch>
            <a:fillRect/>
          </a:stretch>
        </p:blipFill>
        <p:spPr>
          <a:xfrm>
            <a:off x="1185275" y="3827036"/>
            <a:ext cx="970450" cy="970426"/>
          </a:xfrm>
          <a:prstGeom prst="rect">
            <a:avLst/>
          </a:prstGeom>
          <a:noFill/>
          <a:ln>
            <a:noFill/>
          </a:ln>
        </p:spPr>
      </p:pic>
      <p:pic>
        <p:nvPicPr>
          <p:cNvPr id="631" name="Google Shape;631;p59"/>
          <p:cNvPicPr preferRelativeResize="0"/>
          <p:nvPr/>
        </p:nvPicPr>
        <p:blipFill>
          <a:blip r:embed="rId15">
            <a:alphaModFix/>
          </a:blip>
          <a:stretch>
            <a:fillRect/>
          </a:stretch>
        </p:blipFill>
        <p:spPr>
          <a:xfrm>
            <a:off x="7991925" y="2822113"/>
            <a:ext cx="753080" cy="941350"/>
          </a:xfrm>
          <a:prstGeom prst="rect">
            <a:avLst/>
          </a:prstGeom>
          <a:noFill/>
          <a:ln>
            <a:noFill/>
          </a:ln>
        </p:spPr>
      </p:pic>
      <p:pic>
        <p:nvPicPr>
          <p:cNvPr id="632" name="Google Shape;632;p59"/>
          <p:cNvPicPr preferRelativeResize="0"/>
          <p:nvPr/>
        </p:nvPicPr>
        <p:blipFill>
          <a:blip r:embed="rId16">
            <a:alphaModFix/>
          </a:blip>
          <a:stretch>
            <a:fillRect/>
          </a:stretch>
        </p:blipFill>
        <p:spPr>
          <a:xfrm>
            <a:off x="2189000" y="3834531"/>
            <a:ext cx="1360912" cy="905625"/>
          </a:xfrm>
          <a:prstGeom prst="rect">
            <a:avLst/>
          </a:prstGeom>
          <a:noFill/>
          <a:ln>
            <a:noFill/>
          </a:ln>
        </p:spPr>
      </p:pic>
      <p:pic>
        <p:nvPicPr>
          <p:cNvPr id="633" name="Google Shape;633;p59"/>
          <p:cNvPicPr preferRelativeResize="0"/>
          <p:nvPr/>
        </p:nvPicPr>
        <p:blipFill>
          <a:blip r:embed="rId17">
            <a:alphaModFix/>
          </a:blip>
          <a:stretch>
            <a:fillRect/>
          </a:stretch>
        </p:blipFill>
        <p:spPr>
          <a:xfrm>
            <a:off x="3590950" y="3834538"/>
            <a:ext cx="1191045" cy="905625"/>
          </a:xfrm>
          <a:prstGeom prst="rect">
            <a:avLst/>
          </a:prstGeom>
          <a:noFill/>
          <a:ln>
            <a:noFill/>
          </a:ln>
        </p:spPr>
      </p:pic>
      <p:pic>
        <p:nvPicPr>
          <p:cNvPr id="634" name="Google Shape;634;p59"/>
          <p:cNvPicPr preferRelativeResize="0"/>
          <p:nvPr/>
        </p:nvPicPr>
        <p:blipFill>
          <a:blip r:embed="rId18">
            <a:alphaModFix/>
          </a:blip>
          <a:stretch>
            <a:fillRect/>
          </a:stretch>
        </p:blipFill>
        <p:spPr>
          <a:xfrm>
            <a:off x="5651225" y="2800645"/>
            <a:ext cx="701300" cy="941343"/>
          </a:xfrm>
          <a:prstGeom prst="rect">
            <a:avLst/>
          </a:prstGeom>
          <a:noFill/>
          <a:ln>
            <a:noFill/>
          </a:ln>
        </p:spPr>
      </p:pic>
      <p:pic>
        <p:nvPicPr>
          <p:cNvPr id="635" name="Google Shape;635;p59"/>
          <p:cNvPicPr preferRelativeResize="0"/>
          <p:nvPr/>
        </p:nvPicPr>
        <p:blipFill rotWithShape="1">
          <a:blip r:embed="rId19">
            <a:alphaModFix/>
          </a:blip>
          <a:srcRect b="32277" l="63337" r="7050" t="3231"/>
          <a:stretch/>
        </p:blipFill>
        <p:spPr>
          <a:xfrm>
            <a:off x="6393575" y="2803987"/>
            <a:ext cx="610627" cy="941350"/>
          </a:xfrm>
          <a:prstGeom prst="rect">
            <a:avLst/>
          </a:prstGeom>
          <a:noFill/>
          <a:ln>
            <a:noFill/>
          </a:ln>
        </p:spPr>
      </p:pic>
      <p:pic>
        <p:nvPicPr>
          <p:cNvPr id="636" name="Google Shape;636;p59"/>
          <p:cNvPicPr preferRelativeResize="0"/>
          <p:nvPr/>
        </p:nvPicPr>
        <p:blipFill>
          <a:blip r:embed="rId20">
            <a:alphaModFix/>
          </a:blip>
          <a:stretch>
            <a:fillRect/>
          </a:stretch>
        </p:blipFill>
        <p:spPr>
          <a:xfrm>
            <a:off x="7045249" y="2818511"/>
            <a:ext cx="905625" cy="905625"/>
          </a:xfrm>
          <a:prstGeom prst="rect">
            <a:avLst/>
          </a:prstGeom>
          <a:noFill/>
          <a:ln>
            <a:noFill/>
          </a:ln>
        </p:spPr>
      </p:pic>
      <p:pic>
        <p:nvPicPr>
          <p:cNvPr id="637" name="Google Shape;637;p59"/>
          <p:cNvPicPr preferRelativeResize="0"/>
          <p:nvPr/>
        </p:nvPicPr>
        <p:blipFill>
          <a:blip r:embed="rId21">
            <a:alphaModFix/>
          </a:blip>
          <a:stretch>
            <a:fillRect/>
          </a:stretch>
        </p:blipFill>
        <p:spPr>
          <a:xfrm>
            <a:off x="7995775" y="2022653"/>
            <a:ext cx="701300" cy="701300"/>
          </a:xfrm>
          <a:prstGeom prst="rect">
            <a:avLst/>
          </a:prstGeom>
          <a:noFill/>
          <a:ln>
            <a:noFill/>
          </a:ln>
        </p:spPr>
      </p:pic>
      <p:pic>
        <p:nvPicPr>
          <p:cNvPr id="638" name="Google Shape;638;p59"/>
          <p:cNvPicPr preferRelativeResize="0"/>
          <p:nvPr/>
        </p:nvPicPr>
        <p:blipFill>
          <a:blip r:embed="rId22">
            <a:alphaModFix/>
          </a:blip>
          <a:stretch>
            <a:fillRect/>
          </a:stretch>
        </p:blipFill>
        <p:spPr>
          <a:xfrm>
            <a:off x="181543" y="2800631"/>
            <a:ext cx="1003725" cy="1003725"/>
          </a:xfrm>
          <a:prstGeom prst="rect">
            <a:avLst/>
          </a:prstGeom>
          <a:noFill/>
          <a:ln>
            <a:noFill/>
          </a:ln>
        </p:spPr>
      </p:pic>
      <p:pic>
        <p:nvPicPr>
          <p:cNvPr id="639" name="Google Shape;639;p59"/>
          <p:cNvPicPr preferRelativeResize="0"/>
          <p:nvPr/>
        </p:nvPicPr>
        <p:blipFill>
          <a:blip r:embed="rId23">
            <a:alphaModFix/>
          </a:blip>
          <a:stretch>
            <a:fillRect/>
          </a:stretch>
        </p:blipFill>
        <p:spPr>
          <a:xfrm>
            <a:off x="1219375" y="2790938"/>
            <a:ext cx="646625" cy="1003725"/>
          </a:xfrm>
          <a:prstGeom prst="rect">
            <a:avLst/>
          </a:prstGeom>
          <a:noFill/>
          <a:ln>
            <a:noFill/>
          </a:ln>
        </p:spPr>
      </p:pic>
      <p:pic>
        <p:nvPicPr>
          <p:cNvPr id="640" name="Google Shape;640;p59"/>
          <p:cNvPicPr preferRelativeResize="0"/>
          <p:nvPr/>
        </p:nvPicPr>
        <p:blipFill>
          <a:blip r:embed="rId24">
            <a:alphaModFix/>
          </a:blip>
          <a:stretch>
            <a:fillRect/>
          </a:stretch>
        </p:blipFill>
        <p:spPr>
          <a:xfrm>
            <a:off x="1918650" y="2782163"/>
            <a:ext cx="610625" cy="1003725"/>
          </a:xfrm>
          <a:prstGeom prst="rect">
            <a:avLst/>
          </a:prstGeom>
          <a:noFill/>
          <a:ln>
            <a:noFill/>
          </a:ln>
        </p:spPr>
      </p:pic>
      <p:pic>
        <p:nvPicPr>
          <p:cNvPr id="641" name="Google Shape;641;p59"/>
          <p:cNvPicPr preferRelativeResize="0"/>
          <p:nvPr/>
        </p:nvPicPr>
        <p:blipFill>
          <a:blip r:embed="rId25">
            <a:alphaModFix/>
          </a:blip>
          <a:stretch>
            <a:fillRect/>
          </a:stretch>
        </p:blipFill>
        <p:spPr>
          <a:xfrm>
            <a:off x="2581925" y="2790937"/>
            <a:ext cx="970450" cy="1003725"/>
          </a:xfrm>
          <a:prstGeom prst="rect">
            <a:avLst/>
          </a:prstGeom>
          <a:noFill/>
          <a:ln>
            <a:noFill/>
          </a:ln>
        </p:spPr>
      </p:pic>
      <p:pic>
        <p:nvPicPr>
          <p:cNvPr id="642" name="Google Shape;642;p59"/>
          <p:cNvPicPr preferRelativeResize="0"/>
          <p:nvPr/>
        </p:nvPicPr>
        <p:blipFill>
          <a:blip r:embed="rId26">
            <a:alphaModFix/>
          </a:blip>
          <a:stretch>
            <a:fillRect/>
          </a:stretch>
        </p:blipFill>
        <p:spPr>
          <a:xfrm>
            <a:off x="3605027" y="2784184"/>
            <a:ext cx="970450" cy="1001703"/>
          </a:xfrm>
          <a:prstGeom prst="rect">
            <a:avLst/>
          </a:prstGeom>
          <a:noFill/>
          <a:ln>
            <a:noFill/>
          </a:ln>
        </p:spPr>
      </p:pic>
      <p:pic>
        <p:nvPicPr>
          <p:cNvPr id="643" name="Google Shape;643;p59"/>
          <p:cNvPicPr preferRelativeResize="0"/>
          <p:nvPr/>
        </p:nvPicPr>
        <p:blipFill>
          <a:blip r:embed="rId27">
            <a:alphaModFix/>
          </a:blip>
          <a:stretch>
            <a:fillRect/>
          </a:stretch>
        </p:blipFill>
        <p:spPr>
          <a:xfrm>
            <a:off x="4628126" y="2800638"/>
            <a:ext cx="1003725" cy="1003725"/>
          </a:xfrm>
          <a:prstGeom prst="rect">
            <a:avLst/>
          </a:prstGeom>
          <a:noFill/>
          <a:ln>
            <a:noFill/>
          </a:ln>
        </p:spPr>
      </p:pic>
      <p:pic>
        <p:nvPicPr>
          <p:cNvPr id="644" name="Google Shape;644;p59"/>
          <p:cNvPicPr preferRelativeResize="0"/>
          <p:nvPr/>
        </p:nvPicPr>
        <p:blipFill>
          <a:blip r:embed="rId28">
            <a:alphaModFix/>
          </a:blip>
          <a:stretch>
            <a:fillRect/>
          </a:stretch>
        </p:blipFill>
        <p:spPr>
          <a:xfrm>
            <a:off x="5417175" y="2025303"/>
            <a:ext cx="1191050" cy="720690"/>
          </a:xfrm>
          <a:prstGeom prst="rect">
            <a:avLst/>
          </a:prstGeom>
          <a:noFill/>
          <a:ln>
            <a:noFill/>
          </a:ln>
        </p:spPr>
      </p:pic>
      <p:pic>
        <p:nvPicPr>
          <p:cNvPr id="645" name="Google Shape;645;p59"/>
          <p:cNvPicPr preferRelativeResize="0"/>
          <p:nvPr/>
        </p:nvPicPr>
        <p:blipFill>
          <a:blip r:embed="rId29">
            <a:alphaModFix/>
          </a:blip>
          <a:stretch>
            <a:fillRect/>
          </a:stretch>
        </p:blipFill>
        <p:spPr>
          <a:xfrm>
            <a:off x="6659074" y="2027073"/>
            <a:ext cx="701300" cy="701300"/>
          </a:xfrm>
          <a:prstGeom prst="rect">
            <a:avLst/>
          </a:prstGeom>
          <a:noFill/>
          <a:ln>
            <a:noFill/>
          </a:ln>
        </p:spPr>
      </p:pic>
      <p:pic>
        <p:nvPicPr>
          <p:cNvPr id="646" name="Google Shape;646;p59"/>
          <p:cNvPicPr preferRelativeResize="0"/>
          <p:nvPr/>
        </p:nvPicPr>
        <p:blipFill>
          <a:blip r:embed="rId30">
            <a:alphaModFix/>
          </a:blip>
          <a:stretch>
            <a:fillRect/>
          </a:stretch>
        </p:blipFill>
        <p:spPr>
          <a:xfrm>
            <a:off x="7411225" y="2019271"/>
            <a:ext cx="565805" cy="684500"/>
          </a:xfrm>
          <a:prstGeom prst="rect">
            <a:avLst/>
          </a:prstGeom>
          <a:noFill/>
          <a:ln>
            <a:noFill/>
          </a:ln>
        </p:spPr>
      </p:pic>
      <p:pic>
        <p:nvPicPr>
          <p:cNvPr id="647" name="Google Shape;647;p59"/>
          <p:cNvPicPr preferRelativeResize="0"/>
          <p:nvPr/>
        </p:nvPicPr>
        <p:blipFill>
          <a:blip r:embed="rId31">
            <a:alphaModFix/>
          </a:blip>
          <a:stretch>
            <a:fillRect/>
          </a:stretch>
        </p:blipFill>
        <p:spPr>
          <a:xfrm>
            <a:off x="181550" y="2035899"/>
            <a:ext cx="905625" cy="684503"/>
          </a:xfrm>
          <a:prstGeom prst="rect">
            <a:avLst/>
          </a:prstGeom>
          <a:noFill/>
          <a:ln>
            <a:noFill/>
          </a:ln>
        </p:spPr>
      </p:pic>
      <p:pic>
        <p:nvPicPr>
          <p:cNvPr id="648" name="Google Shape;648;p59"/>
          <p:cNvPicPr preferRelativeResize="0"/>
          <p:nvPr/>
        </p:nvPicPr>
        <p:blipFill>
          <a:blip r:embed="rId32">
            <a:alphaModFix/>
          </a:blip>
          <a:stretch>
            <a:fillRect/>
          </a:stretch>
        </p:blipFill>
        <p:spPr>
          <a:xfrm>
            <a:off x="1138550" y="2032250"/>
            <a:ext cx="701300" cy="701300"/>
          </a:xfrm>
          <a:prstGeom prst="rect">
            <a:avLst/>
          </a:prstGeom>
          <a:noFill/>
          <a:ln>
            <a:noFill/>
          </a:ln>
        </p:spPr>
      </p:pic>
      <p:pic>
        <p:nvPicPr>
          <p:cNvPr id="649" name="Google Shape;649;p59"/>
          <p:cNvPicPr preferRelativeResize="0"/>
          <p:nvPr/>
        </p:nvPicPr>
        <p:blipFill>
          <a:blip r:embed="rId33">
            <a:alphaModFix/>
          </a:blip>
          <a:stretch>
            <a:fillRect/>
          </a:stretch>
        </p:blipFill>
        <p:spPr>
          <a:xfrm>
            <a:off x="1888200" y="2032250"/>
            <a:ext cx="701300" cy="701300"/>
          </a:xfrm>
          <a:prstGeom prst="rect">
            <a:avLst/>
          </a:prstGeom>
          <a:noFill/>
          <a:ln>
            <a:noFill/>
          </a:ln>
        </p:spPr>
      </p:pic>
      <p:pic>
        <p:nvPicPr>
          <p:cNvPr id="650" name="Google Shape;650;p59"/>
          <p:cNvPicPr preferRelativeResize="0"/>
          <p:nvPr/>
        </p:nvPicPr>
        <p:blipFill>
          <a:blip r:embed="rId34">
            <a:alphaModFix/>
          </a:blip>
          <a:stretch>
            <a:fillRect/>
          </a:stretch>
        </p:blipFill>
        <p:spPr>
          <a:xfrm>
            <a:off x="2637850" y="2022650"/>
            <a:ext cx="701300" cy="701300"/>
          </a:xfrm>
          <a:prstGeom prst="rect">
            <a:avLst/>
          </a:prstGeom>
          <a:noFill/>
          <a:ln>
            <a:noFill/>
          </a:ln>
        </p:spPr>
      </p:pic>
      <p:pic>
        <p:nvPicPr>
          <p:cNvPr id="651" name="Google Shape;651;p59"/>
          <p:cNvPicPr preferRelativeResize="0"/>
          <p:nvPr/>
        </p:nvPicPr>
        <p:blipFill>
          <a:blip r:embed="rId35">
            <a:alphaModFix/>
          </a:blip>
          <a:stretch>
            <a:fillRect/>
          </a:stretch>
        </p:blipFill>
        <p:spPr>
          <a:xfrm>
            <a:off x="3389998" y="2024625"/>
            <a:ext cx="472018" cy="701300"/>
          </a:xfrm>
          <a:prstGeom prst="rect">
            <a:avLst/>
          </a:prstGeom>
          <a:noFill/>
          <a:ln>
            <a:noFill/>
          </a:ln>
        </p:spPr>
      </p:pic>
      <p:pic>
        <p:nvPicPr>
          <p:cNvPr id="652" name="Google Shape;652;p59"/>
          <p:cNvPicPr preferRelativeResize="0"/>
          <p:nvPr/>
        </p:nvPicPr>
        <p:blipFill>
          <a:blip r:embed="rId36">
            <a:alphaModFix/>
          </a:blip>
          <a:stretch>
            <a:fillRect/>
          </a:stretch>
        </p:blipFill>
        <p:spPr>
          <a:xfrm>
            <a:off x="3912873" y="2019263"/>
            <a:ext cx="701299" cy="701299"/>
          </a:xfrm>
          <a:prstGeom prst="rect">
            <a:avLst/>
          </a:prstGeom>
          <a:noFill/>
          <a:ln>
            <a:noFill/>
          </a:ln>
        </p:spPr>
      </p:pic>
      <p:pic>
        <p:nvPicPr>
          <p:cNvPr id="653" name="Google Shape;653;p59"/>
          <p:cNvPicPr preferRelativeResize="0"/>
          <p:nvPr/>
        </p:nvPicPr>
        <p:blipFill rotWithShape="1">
          <a:blip r:embed="rId37">
            <a:alphaModFix/>
          </a:blip>
          <a:srcRect b="0" l="0" r="0" t="0"/>
          <a:stretch/>
        </p:blipFill>
        <p:spPr>
          <a:xfrm>
            <a:off x="4665022" y="2027078"/>
            <a:ext cx="701300" cy="701300"/>
          </a:xfrm>
          <a:prstGeom prst="rect">
            <a:avLst/>
          </a:prstGeom>
          <a:noFill/>
          <a:ln>
            <a:noFill/>
          </a:ln>
        </p:spPr>
      </p:pic>
      <p:pic>
        <p:nvPicPr>
          <p:cNvPr id="654" name="Google Shape;654;p59"/>
          <p:cNvPicPr preferRelativeResize="0"/>
          <p:nvPr/>
        </p:nvPicPr>
        <p:blipFill rotWithShape="1">
          <a:blip r:embed="rId38">
            <a:alphaModFix/>
          </a:blip>
          <a:srcRect b="1009" l="0" r="0" t="1018"/>
          <a:stretch/>
        </p:blipFill>
        <p:spPr>
          <a:xfrm>
            <a:off x="0" y="0"/>
            <a:ext cx="9144003" cy="106290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58" name="Shape 658"/>
        <p:cNvGrpSpPr/>
        <p:nvPr/>
      </p:nvGrpSpPr>
      <p:grpSpPr>
        <a:xfrm>
          <a:off x="0" y="0"/>
          <a:ext cx="0" cy="0"/>
          <a:chOff x="0" y="0"/>
          <a:chExt cx="0" cy="0"/>
        </a:xfrm>
      </p:grpSpPr>
      <p:pic>
        <p:nvPicPr>
          <p:cNvPr id="659" name="Google Shape;659;p60"/>
          <p:cNvPicPr preferRelativeResize="0"/>
          <p:nvPr/>
        </p:nvPicPr>
        <p:blipFill rotWithShape="1">
          <a:blip r:embed="rId3">
            <a:alphaModFix/>
          </a:blip>
          <a:srcRect b="1047" l="0" r="0" t="1047"/>
          <a:stretch/>
        </p:blipFill>
        <p:spPr>
          <a:xfrm>
            <a:off x="0" y="0"/>
            <a:ext cx="9144003" cy="1062199"/>
          </a:xfrm>
          <a:prstGeom prst="rect">
            <a:avLst/>
          </a:prstGeom>
          <a:noFill/>
          <a:ln>
            <a:noFill/>
          </a:ln>
        </p:spPr>
      </p:pic>
      <p:pic>
        <p:nvPicPr>
          <p:cNvPr id="660" name="Google Shape;660;p60"/>
          <p:cNvPicPr preferRelativeResize="0"/>
          <p:nvPr/>
        </p:nvPicPr>
        <p:blipFill>
          <a:blip r:embed="rId4">
            <a:alphaModFix/>
          </a:blip>
          <a:stretch>
            <a:fillRect/>
          </a:stretch>
        </p:blipFill>
        <p:spPr>
          <a:xfrm>
            <a:off x="2735425" y="4118613"/>
            <a:ext cx="555110" cy="878925"/>
          </a:xfrm>
          <a:prstGeom prst="rect">
            <a:avLst/>
          </a:prstGeom>
          <a:noFill/>
          <a:ln>
            <a:noFill/>
          </a:ln>
        </p:spPr>
      </p:pic>
      <p:pic>
        <p:nvPicPr>
          <p:cNvPr id="661" name="Google Shape;661;p60"/>
          <p:cNvPicPr preferRelativeResize="0"/>
          <p:nvPr/>
        </p:nvPicPr>
        <p:blipFill>
          <a:blip r:embed="rId5">
            <a:alphaModFix/>
          </a:blip>
          <a:stretch>
            <a:fillRect/>
          </a:stretch>
        </p:blipFill>
        <p:spPr>
          <a:xfrm>
            <a:off x="2016397" y="4116296"/>
            <a:ext cx="642825" cy="883554"/>
          </a:xfrm>
          <a:prstGeom prst="rect">
            <a:avLst/>
          </a:prstGeom>
          <a:noFill/>
          <a:ln>
            <a:noFill/>
          </a:ln>
        </p:spPr>
      </p:pic>
      <p:pic>
        <p:nvPicPr>
          <p:cNvPr id="662" name="Google Shape;662;p60"/>
          <p:cNvPicPr preferRelativeResize="0"/>
          <p:nvPr/>
        </p:nvPicPr>
        <p:blipFill>
          <a:blip r:embed="rId6">
            <a:alphaModFix/>
          </a:blip>
          <a:stretch>
            <a:fillRect/>
          </a:stretch>
        </p:blipFill>
        <p:spPr>
          <a:xfrm>
            <a:off x="1105688" y="4116300"/>
            <a:ext cx="834508" cy="861375"/>
          </a:xfrm>
          <a:prstGeom prst="rect">
            <a:avLst/>
          </a:prstGeom>
          <a:noFill/>
          <a:ln>
            <a:noFill/>
          </a:ln>
        </p:spPr>
      </p:pic>
      <p:pic>
        <p:nvPicPr>
          <p:cNvPr id="663" name="Google Shape;663;p60"/>
          <p:cNvPicPr preferRelativeResize="0"/>
          <p:nvPr/>
        </p:nvPicPr>
        <p:blipFill>
          <a:blip r:embed="rId7">
            <a:alphaModFix/>
          </a:blip>
          <a:stretch>
            <a:fillRect/>
          </a:stretch>
        </p:blipFill>
        <p:spPr>
          <a:xfrm>
            <a:off x="5162775" y="965850"/>
            <a:ext cx="3981222" cy="3969226"/>
          </a:xfrm>
          <a:prstGeom prst="rect">
            <a:avLst/>
          </a:prstGeom>
          <a:noFill/>
          <a:ln>
            <a:noFill/>
          </a:ln>
        </p:spPr>
      </p:pic>
      <p:pic>
        <p:nvPicPr>
          <p:cNvPr id="664" name="Google Shape;664;p60"/>
          <p:cNvPicPr preferRelativeResize="0"/>
          <p:nvPr/>
        </p:nvPicPr>
        <p:blipFill>
          <a:blip r:embed="rId8">
            <a:alphaModFix/>
          </a:blip>
          <a:stretch>
            <a:fillRect/>
          </a:stretch>
        </p:blipFill>
        <p:spPr>
          <a:xfrm>
            <a:off x="311700" y="4116300"/>
            <a:ext cx="717809" cy="861375"/>
          </a:xfrm>
          <a:prstGeom prst="rect">
            <a:avLst/>
          </a:prstGeom>
          <a:noFill/>
          <a:ln>
            <a:noFill/>
          </a:ln>
        </p:spPr>
      </p:pic>
      <p:sp>
        <p:nvSpPr>
          <p:cNvPr id="665" name="Google Shape;665;p60"/>
          <p:cNvSpPr txBox="1"/>
          <p:nvPr>
            <p:ph idx="1" type="body"/>
          </p:nvPr>
        </p:nvSpPr>
        <p:spPr>
          <a:xfrm>
            <a:off x="311700" y="1355450"/>
            <a:ext cx="8520600" cy="263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TODO-replace title with</a:t>
            </a:r>
            <a:br>
              <a:rPr lang="en"/>
            </a:br>
            <a:r>
              <a:rPr lang="en"/>
              <a:t>2015 SCIFIO Janelia hackathon</a:t>
            </a:r>
            <a:endParaRPr/>
          </a:p>
          <a:p>
            <a:pPr indent="0" lvl="0" marL="0" rtl="0" algn="l">
              <a:spcBef>
                <a:spcPts val="1600"/>
              </a:spcBef>
              <a:spcAft>
                <a:spcPts val="1600"/>
              </a:spcAft>
              <a:buNone/>
            </a:pPr>
            <a:r>
              <a:rPr lang="en"/>
              <a:t>Melting Pot</a:t>
            </a:r>
            <a:endParaRPr/>
          </a:p>
        </p:txBody>
      </p:sp>
      <p:sp>
        <p:nvSpPr>
          <p:cNvPr id="666" name="Google Shape;666;p60"/>
          <p:cNvSpPr txBox="1"/>
          <p:nvPr/>
        </p:nvSpPr>
        <p:spPr>
          <a:xfrm>
            <a:off x="3742400" y="4562775"/>
            <a:ext cx="52542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https://imagej.net/2015-07-27_-_Janelia_Hackathon</a:t>
            </a:r>
            <a:endParaRPr>
              <a:solidFill>
                <a:srgbClr val="FFFFFF"/>
              </a:solidFill>
              <a:latin typeface="Consolas"/>
              <a:ea typeface="Consolas"/>
              <a:cs typeface="Consolas"/>
              <a:sym typeface="Consola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0" name="Shape 670"/>
        <p:cNvGrpSpPr/>
        <p:nvPr/>
      </p:nvGrpSpPr>
      <p:grpSpPr>
        <a:xfrm>
          <a:off x="0" y="0"/>
          <a:ext cx="0" cy="0"/>
          <a:chOff x="0" y="0"/>
          <a:chExt cx="0" cy="0"/>
        </a:xfrm>
      </p:grpSpPr>
      <p:sp>
        <p:nvSpPr>
          <p:cNvPr id="671" name="Google Shape;671;p61"/>
          <p:cNvSpPr txBox="1"/>
          <p:nvPr>
            <p:ph idx="1" type="body"/>
          </p:nvPr>
        </p:nvSpPr>
        <p:spPr>
          <a:xfrm>
            <a:off x="311700" y="13554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Content</a:t>
            </a:r>
            <a:endParaRPr/>
          </a:p>
        </p:txBody>
      </p:sp>
      <p:sp>
        <p:nvSpPr>
          <p:cNvPr id="672" name="Google Shape;672;p61"/>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https://imagej.net/BoneJ2</a:t>
            </a:r>
            <a:endParaRPr>
              <a:solidFill>
                <a:srgbClr val="FFFFFF"/>
              </a:solidFill>
              <a:latin typeface="Consolas"/>
              <a:ea typeface="Consolas"/>
              <a:cs typeface="Consolas"/>
              <a:sym typeface="Consolas"/>
            </a:endParaRPr>
          </a:p>
        </p:txBody>
      </p:sp>
      <p:pic>
        <p:nvPicPr>
          <p:cNvPr id="673" name="Google Shape;673;p61"/>
          <p:cNvPicPr preferRelativeResize="0"/>
          <p:nvPr/>
        </p:nvPicPr>
        <p:blipFill rotWithShape="1">
          <a:blip r:embed="rId3">
            <a:alphaModFix/>
          </a:blip>
          <a:srcRect b="1047" l="0" r="0" t="1047"/>
          <a:stretch/>
        </p:blipFill>
        <p:spPr>
          <a:xfrm>
            <a:off x="0" y="0"/>
            <a:ext cx="9144003" cy="1062199"/>
          </a:xfrm>
          <a:prstGeom prst="rect">
            <a:avLst/>
          </a:prstGeom>
          <a:noFill/>
          <a:ln>
            <a:noFill/>
          </a:ln>
        </p:spPr>
      </p:pic>
      <p:pic>
        <p:nvPicPr>
          <p:cNvPr id="674" name="Google Shape;674;p61"/>
          <p:cNvPicPr preferRelativeResize="0"/>
          <p:nvPr/>
        </p:nvPicPr>
        <p:blipFill>
          <a:blip r:embed="rId4">
            <a:alphaModFix/>
          </a:blip>
          <a:stretch>
            <a:fillRect/>
          </a:stretch>
        </p:blipFill>
        <p:spPr>
          <a:xfrm>
            <a:off x="311700" y="4116293"/>
            <a:ext cx="732377" cy="861375"/>
          </a:xfrm>
          <a:prstGeom prst="rect">
            <a:avLst/>
          </a:prstGeom>
          <a:noFill/>
          <a:ln>
            <a:noFill/>
          </a:ln>
        </p:spPr>
      </p:pic>
      <p:pic>
        <p:nvPicPr>
          <p:cNvPr id="675" name="Google Shape;675;p61"/>
          <p:cNvPicPr preferRelativeResize="0"/>
          <p:nvPr/>
        </p:nvPicPr>
        <p:blipFill>
          <a:blip r:embed="rId5">
            <a:alphaModFix/>
          </a:blip>
          <a:stretch>
            <a:fillRect/>
          </a:stretch>
        </p:blipFill>
        <p:spPr>
          <a:xfrm>
            <a:off x="1120275" y="4116300"/>
            <a:ext cx="861375" cy="861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7"/>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https://loci.wisc.edu/software/visbio</a:t>
            </a:r>
            <a:endParaRPr>
              <a:solidFill>
                <a:srgbClr val="FFFFFF"/>
              </a:solidFill>
              <a:latin typeface="Consolas"/>
              <a:ea typeface="Consolas"/>
              <a:cs typeface="Consolas"/>
              <a:sym typeface="Consolas"/>
            </a:endParaRPr>
          </a:p>
        </p:txBody>
      </p:sp>
      <p:pic>
        <p:nvPicPr>
          <p:cNvPr id="111" name="Google Shape;111;p17"/>
          <p:cNvPicPr preferRelativeResize="0"/>
          <p:nvPr/>
        </p:nvPicPr>
        <p:blipFill rotWithShape="1">
          <a:blip r:embed="rId3">
            <a:alphaModFix/>
          </a:blip>
          <a:srcRect b="0" l="0" r="0" t="0"/>
          <a:stretch/>
        </p:blipFill>
        <p:spPr>
          <a:xfrm>
            <a:off x="311700" y="4116300"/>
            <a:ext cx="861375" cy="861375"/>
          </a:xfrm>
          <a:prstGeom prst="rect">
            <a:avLst/>
          </a:prstGeom>
          <a:noFill/>
          <a:ln>
            <a:noFill/>
          </a:ln>
        </p:spPr>
      </p:pic>
      <p:pic>
        <p:nvPicPr>
          <p:cNvPr id="112" name="Google Shape;112;p17"/>
          <p:cNvPicPr preferRelativeResize="0"/>
          <p:nvPr/>
        </p:nvPicPr>
        <p:blipFill>
          <a:blip r:embed="rId4">
            <a:alphaModFix/>
          </a:blip>
          <a:stretch>
            <a:fillRect/>
          </a:stretch>
        </p:blipFill>
        <p:spPr>
          <a:xfrm>
            <a:off x="0" y="0"/>
            <a:ext cx="9144003" cy="1084965"/>
          </a:xfrm>
          <a:prstGeom prst="rect">
            <a:avLst/>
          </a:prstGeom>
          <a:noFill/>
          <a:ln>
            <a:noFill/>
          </a:ln>
        </p:spPr>
      </p:pic>
      <p:pic>
        <p:nvPicPr>
          <p:cNvPr id="113" name="Google Shape;113;p17"/>
          <p:cNvPicPr preferRelativeResize="0"/>
          <p:nvPr/>
        </p:nvPicPr>
        <p:blipFill>
          <a:blip r:embed="rId5">
            <a:alphaModFix/>
          </a:blip>
          <a:stretch>
            <a:fillRect/>
          </a:stretch>
        </p:blipFill>
        <p:spPr>
          <a:xfrm>
            <a:off x="1249275" y="4116300"/>
            <a:ext cx="709749" cy="951050"/>
          </a:xfrm>
          <a:prstGeom prst="rect">
            <a:avLst/>
          </a:prstGeom>
          <a:noFill/>
          <a:ln>
            <a:noFill/>
          </a:ln>
        </p:spPr>
      </p:pic>
      <p:pic>
        <p:nvPicPr>
          <p:cNvPr id="114" name="Google Shape;114;p17"/>
          <p:cNvPicPr preferRelativeResize="0"/>
          <p:nvPr/>
        </p:nvPicPr>
        <p:blipFill rotWithShape="1">
          <a:blip r:embed="rId6">
            <a:alphaModFix/>
          </a:blip>
          <a:srcRect b="2909" l="0" r="0" t="2919"/>
          <a:stretch/>
        </p:blipFill>
        <p:spPr>
          <a:xfrm>
            <a:off x="7613100" y="3343575"/>
            <a:ext cx="1219200" cy="1219200"/>
          </a:xfrm>
          <a:prstGeom prst="rect">
            <a:avLst/>
          </a:prstGeom>
          <a:noFill/>
          <a:ln>
            <a:noFill/>
          </a:ln>
        </p:spPr>
      </p:pic>
      <p:sp>
        <p:nvSpPr>
          <p:cNvPr id="115" name="Google Shape;115;p17"/>
          <p:cNvSpPr txBox="1"/>
          <p:nvPr/>
        </p:nvSpPr>
        <p:spPr>
          <a:xfrm>
            <a:off x="3882700" y="4913250"/>
            <a:ext cx="5113800" cy="300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chemeClr val="dk1"/>
                </a:solidFill>
                <a:latin typeface="Times New Roman"/>
                <a:ea typeface="Times New Roman"/>
                <a:cs typeface="Times New Roman"/>
                <a:sym typeface="Times New Roman"/>
              </a:rPr>
              <a:t>Rueden C. et al. (2004) </a:t>
            </a:r>
            <a:r>
              <a:rPr i="1" lang="en" sz="1000">
                <a:solidFill>
                  <a:schemeClr val="dk1"/>
                </a:solidFill>
                <a:latin typeface="Times New Roman"/>
                <a:ea typeface="Times New Roman"/>
                <a:cs typeface="Times New Roman"/>
                <a:sym typeface="Times New Roman"/>
              </a:rPr>
              <a:t>Traffic</a:t>
            </a:r>
            <a:r>
              <a:rPr lang="en" sz="1000">
                <a:solidFill>
                  <a:schemeClr val="dk1"/>
                </a:solidFill>
                <a:latin typeface="Times New Roman"/>
                <a:ea typeface="Times New Roman"/>
                <a:cs typeface="Times New Roman"/>
                <a:sym typeface="Times New Roman"/>
              </a:rPr>
              <a:t>, Rueden C. et al. (2006) </a:t>
            </a:r>
            <a:r>
              <a:rPr i="1" lang="en" sz="1000">
                <a:solidFill>
                  <a:schemeClr val="dk1"/>
                </a:solidFill>
                <a:latin typeface="Times New Roman"/>
                <a:ea typeface="Times New Roman"/>
                <a:cs typeface="Times New Roman"/>
                <a:sym typeface="Times New Roman"/>
              </a:rPr>
              <a:t>Microscopy Today</a:t>
            </a:r>
            <a:endParaRPr i="1" sz="1000">
              <a:solidFill>
                <a:schemeClr val="dk1"/>
              </a:solidFill>
              <a:latin typeface="Times New Roman"/>
              <a:ea typeface="Times New Roman"/>
              <a:cs typeface="Times New Roman"/>
              <a:sym typeface="Times New Roman"/>
            </a:endParaRPr>
          </a:p>
          <a:p>
            <a:pPr indent="0" lvl="0" marL="0" rtl="0" algn="r">
              <a:spcBef>
                <a:spcPts val="0"/>
              </a:spcBef>
              <a:spcAft>
                <a:spcPts val="0"/>
              </a:spcAft>
              <a:buNone/>
            </a:pPr>
            <a:r>
              <a:t/>
            </a:r>
            <a:endParaRPr i="1" sz="1000">
              <a:solidFill>
                <a:schemeClr val="dk1"/>
              </a:solidFill>
              <a:latin typeface="Times New Roman"/>
              <a:ea typeface="Times New Roman"/>
              <a:cs typeface="Times New Roman"/>
              <a:sym typeface="Times New Roman"/>
            </a:endParaRPr>
          </a:p>
        </p:txBody>
      </p:sp>
      <p:pic>
        <p:nvPicPr>
          <p:cNvPr id="116" name="Google Shape;116;p17"/>
          <p:cNvPicPr preferRelativeResize="0"/>
          <p:nvPr/>
        </p:nvPicPr>
        <p:blipFill>
          <a:blip r:embed="rId7">
            <a:alphaModFix/>
          </a:blip>
          <a:stretch>
            <a:fillRect/>
          </a:stretch>
        </p:blipFill>
        <p:spPr>
          <a:xfrm>
            <a:off x="311700" y="1084976"/>
            <a:ext cx="4527625" cy="2890626"/>
          </a:xfrm>
          <a:prstGeom prst="rect">
            <a:avLst/>
          </a:prstGeom>
          <a:noFill/>
          <a:ln>
            <a:noFill/>
          </a:ln>
        </p:spPr>
      </p:pic>
      <p:pic>
        <p:nvPicPr>
          <p:cNvPr id="117" name="Google Shape;117;p17"/>
          <p:cNvPicPr preferRelativeResize="0"/>
          <p:nvPr/>
        </p:nvPicPr>
        <p:blipFill>
          <a:blip r:embed="rId8">
            <a:alphaModFix/>
          </a:blip>
          <a:stretch>
            <a:fillRect/>
          </a:stretch>
        </p:blipFill>
        <p:spPr>
          <a:xfrm>
            <a:off x="3643525" y="1721662"/>
            <a:ext cx="3571501" cy="27392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62"/>
          <p:cNvSpPr txBox="1"/>
          <p:nvPr>
            <p:ph idx="1" type="body"/>
          </p:nvPr>
        </p:nvSpPr>
        <p:spPr>
          <a:xfrm>
            <a:off x="311700" y="12792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Conference hosted at UW-Madison</a:t>
            </a:r>
            <a:endParaRPr/>
          </a:p>
          <a:p>
            <a:pPr indent="0" lvl="0" marL="0" rtl="0" algn="l">
              <a:spcBef>
                <a:spcPts val="1600"/>
              </a:spcBef>
              <a:spcAft>
                <a:spcPts val="0"/>
              </a:spcAft>
              <a:buNone/>
            </a:pPr>
            <a:r>
              <a:rPr lang="en"/>
              <a:t>With Learnathon + Hackathon!</a:t>
            </a:r>
            <a:endParaRPr/>
          </a:p>
          <a:p>
            <a:pPr indent="0" lvl="0" marL="0" rtl="0" algn="l">
              <a:spcBef>
                <a:spcPts val="1600"/>
              </a:spcBef>
              <a:spcAft>
                <a:spcPts val="0"/>
              </a:spcAft>
              <a:buNone/>
            </a:pPr>
            <a:r>
              <a:rPr lang="en"/>
              <a:t>Deconvolution in ImageJ Ops</a:t>
            </a:r>
            <a:endParaRPr/>
          </a:p>
          <a:p>
            <a:pPr indent="0" lvl="0" marL="0" rtl="0" algn="l">
              <a:spcBef>
                <a:spcPts val="1600"/>
              </a:spcBef>
              <a:spcAft>
                <a:spcPts val="1600"/>
              </a:spcAft>
              <a:buNone/>
            </a:pPr>
            <a:r>
              <a:rPr lang="en"/>
              <a:t>ImageJ-ITK integration</a:t>
            </a:r>
            <a:endParaRPr/>
          </a:p>
        </p:txBody>
      </p:sp>
      <p:sp>
        <p:nvSpPr>
          <p:cNvPr id="681" name="Google Shape;681;p62"/>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https://imagej.net/Conference_2015</a:t>
            </a:r>
            <a:endParaRPr>
              <a:solidFill>
                <a:srgbClr val="FFFFFF"/>
              </a:solidFill>
              <a:latin typeface="Consolas"/>
              <a:ea typeface="Consolas"/>
              <a:cs typeface="Consolas"/>
              <a:sym typeface="Consolas"/>
            </a:endParaRPr>
          </a:p>
        </p:txBody>
      </p:sp>
      <p:pic>
        <p:nvPicPr>
          <p:cNvPr id="682" name="Google Shape;682;p62"/>
          <p:cNvPicPr preferRelativeResize="0"/>
          <p:nvPr/>
        </p:nvPicPr>
        <p:blipFill rotWithShape="1">
          <a:blip r:embed="rId3">
            <a:alphaModFix/>
          </a:blip>
          <a:srcRect b="1076" l="0" r="0" t="1085"/>
          <a:stretch/>
        </p:blipFill>
        <p:spPr>
          <a:xfrm>
            <a:off x="0" y="0"/>
            <a:ext cx="9144003" cy="1061496"/>
          </a:xfrm>
          <a:prstGeom prst="rect">
            <a:avLst/>
          </a:prstGeom>
          <a:noFill/>
          <a:ln>
            <a:noFill/>
          </a:ln>
        </p:spPr>
      </p:pic>
      <p:pic>
        <p:nvPicPr>
          <p:cNvPr id="683" name="Google Shape;683;p62"/>
          <p:cNvPicPr preferRelativeResize="0"/>
          <p:nvPr/>
        </p:nvPicPr>
        <p:blipFill>
          <a:blip r:embed="rId4">
            <a:alphaModFix/>
          </a:blip>
          <a:stretch>
            <a:fillRect/>
          </a:stretch>
        </p:blipFill>
        <p:spPr>
          <a:xfrm>
            <a:off x="311700" y="4107525"/>
            <a:ext cx="655924" cy="878925"/>
          </a:xfrm>
          <a:prstGeom prst="rect">
            <a:avLst/>
          </a:prstGeom>
          <a:noFill/>
          <a:ln>
            <a:noFill/>
          </a:ln>
        </p:spPr>
      </p:pic>
      <p:pic>
        <p:nvPicPr>
          <p:cNvPr id="684" name="Google Shape;684;p62"/>
          <p:cNvPicPr preferRelativeResize="0"/>
          <p:nvPr/>
        </p:nvPicPr>
        <p:blipFill>
          <a:blip r:embed="rId5">
            <a:alphaModFix/>
          </a:blip>
          <a:stretch>
            <a:fillRect/>
          </a:stretch>
        </p:blipFill>
        <p:spPr>
          <a:xfrm>
            <a:off x="993426" y="4107524"/>
            <a:ext cx="703146" cy="878925"/>
          </a:xfrm>
          <a:prstGeom prst="rect">
            <a:avLst/>
          </a:prstGeom>
          <a:noFill/>
          <a:ln>
            <a:noFill/>
          </a:ln>
        </p:spPr>
      </p:pic>
      <p:pic>
        <p:nvPicPr>
          <p:cNvPr id="685" name="Google Shape;685;p62"/>
          <p:cNvPicPr preferRelativeResize="0"/>
          <p:nvPr/>
        </p:nvPicPr>
        <p:blipFill>
          <a:blip r:embed="rId6">
            <a:alphaModFix/>
          </a:blip>
          <a:stretch>
            <a:fillRect/>
          </a:stretch>
        </p:blipFill>
        <p:spPr>
          <a:xfrm>
            <a:off x="4374600" y="3991275"/>
            <a:ext cx="4457700" cy="571500"/>
          </a:xfrm>
          <a:prstGeom prst="rect">
            <a:avLst/>
          </a:prstGeom>
          <a:noFill/>
          <a:ln>
            <a:noFill/>
          </a:ln>
        </p:spPr>
      </p:pic>
      <p:pic>
        <p:nvPicPr>
          <p:cNvPr id="686" name="Google Shape;686;p62"/>
          <p:cNvPicPr preferRelativeResize="0"/>
          <p:nvPr/>
        </p:nvPicPr>
        <p:blipFill>
          <a:blip r:embed="rId7">
            <a:alphaModFix/>
          </a:blip>
          <a:stretch>
            <a:fillRect/>
          </a:stretch>
        </p:blipFill>
        <p:spPr>
          <a:xfrm>
            <a:off x="1772775" y="4116300"/>
            <a:ext cx="861375" cy="861375"/>
          </a:xfrm>
          <a:prstGeom prst="rect">
            <a:avLst/>
          </a:prstGeom>
          <a:noFill/>
          <a:ln>
            <a:noFill/>
          </a:ln>
        </p:spPr>
      </p:pic>
      <p:pic>
        <p:nvPicPr>
          <p:cNvPr id="687" name="Google Shape;687;p62"/>
          <p:cNvPicPr preferRelativeResize="0"/>
          <p:nvPr/>
        </p:nvPicPr>
        <p:blipFill>
          <a:blip r:embed="rId8">
            <a:alphaModFix/>
          </a:blip>
          <a:stretch>
            <a:fillRect/>
          </a:stretch>
        </p:blipFill>
        <p:spPr>
          <a:xfrm>
            <a:off x="3859197" y="2979558"/>
            <a:ext cx="642825" cy="883554"/>
          </a:xfrm>
          <a:prstGeom prst="rect">
            <a:avLst/>
          </a:prstGeom>
          <a:noFill/>
          <a:ln>
            <a:noFill/>
          </a:ln>
        </p:spPr>
      </p:pic>
      <p:pic>
        <p:nvPicPr>
          <p:cNvPr id="688" name="Google Shape;688;p62"/>
          <p:cNvPicPr preferRelativeResize="0"/>
          <p:nvPr/>
        </p:nvPicPr>
        <p:blipFill>
          <a:blip r:embed="rId9">
            <a:alphaModFix/>
          </a:blip>
          <a:stretch>
            <a:fillRect/>
          </a:stretch>
        </p:blipFill>
        <p:spPr>
          <a:xfrm>
            <a:off x="2921625" y="2990638"/>
            <a:ext cx="861375" cy="861375"/>
          </a:xfrm>
          <a:prstGeom prst="rect">
            <a:avLst/>
          </a:prstGeom>
          <a:noFill/>
          <a:ln>
            <a:noFill/>
          </a:ln>
        </p:spPr>
      </p:pic>
      <p:pic>
        <p:nvPicPr>
          <p:cNvPr id="689" name="Google Shape;689;p62"/>
          <p:cNvPicPr preferRelativeResize="0"/>
          <p:nvPr/>
        </p:nvPicPr>
        <p:blipFill>
          <a:blip r:embed="rId10">
            <a:alphaModFix/>
          </a:blip>
          <a:stretch>
            <a:fillRect/>
          </a:stretch>
        </p:blipFill>
        <p:spPr>
          <a:xfrm>
            <a:off x="3640650" y="2053065"/>
            <a:ext cx="861375" cy="861375"/>
          </a:xfrm>
          <a:prstGeom prst="rect">
            <a:avLst/>
          </a:prstGeom>
          <a:noFill/>
          <a:ln>
            <a:noFill/>
          </a:ln>
        </p:spPr>
      </p:pic>
      <p:pic>
        <p:nvPicPr>
          <p:cNvPr id="690" name="Google Shape;690;p62"/>
          <p:cNvPicPr preferRelativeResize="0"/>
          <p:nvPr/>
        </p:nvPicPr>
        <p:blipFill>
          <a:blip r:embed="rId11">
            <a:alphaModFix/>
          </a:blip>
          <a:stretch>
            <a:fillRect/>
          </a:stretch>
        </p:blipFill>
        <p:spPr>
          <a:xfrm>
            <a:off x="1083173" y="3308585"/>
            <a:ext cx="895198" cy="571500"/>
          </a:xfrm>
          <a:prstGeom prst="rect">
            <a:avLst/>
          </a:prstGeom>
          <a:noFill/>
          <a:ln>
            <a:noFill/>
          </a:ln>
        </p:spPr>
      </p:pic>
      <p:pic>
        <p:nvPicPr>
          <p:cNvPr id="691" name="Google Shape;691;p62"/>
          <p:cNvPicPr preferRelativeResize="0"/>
          <p:nvPr/>
        </p:nvPicPr>
        <p:blipFill>
          <a:blip r:embed="rId12">
            <a:alphaModFix/>
          </a:blip>
          <a:stretch>
            <a:fillRect/>
          </a:stretch>
        </p:blipFill>
        <p:spPr>
          <a:xfrm>
            <a:off x="4671527" y="1061500"/>
            <a:ext cx="4260301" cy="283515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95" name="Shape 695"/>
        <p:cNvGrpSpPr/>
        <p:nvPr/>
      </p:nvGrpSpPr>
      <p:grpSpPr>
        <a:xfrm>
          <a:off x="0" y="0"/>
          <a:ext cx="0" cy="0"/>
          <a:chOff x="0" y="0"/>
          <a:chExt cx="0" cy="0"/>
        </a:xfrm>
      </p:grpSpPr>
      <p:sp>
        <p:nvSpPr>
          <p:cNvPr id="696" name="Google Shape;696;p63"/>
          <p:cNvSpPr txBox="1"/>
          <p:nvPr>
            <p:ph idx="1" type="body"/>
          </p:nvPr>
        </p:nvSpPr>
        <p:spPr>
          <a:xfrm>
            <a:off x="778325" y="885075"/>
            <a:ext cx="6756300" cy="4006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Consolas"/>
                <a:ea typeface="Consolas"/>
                <a:cs typeface="Consolas"/>
                <a:sym typeface="Consolas"/>
              </a:rPr>
              <a:t>version = 1.5</a:t>
            </a:r>
            <a:br>
              <a:rPr lang="en" sz="800">
                <a:latin typeface="Consolas"/>
                <a:ea typeface="Consolas"/>
                <a:cs typeface="Consolas"/>
                <a:sym typeface="Consolas"/>
              </a:rPr>
            </a:br>
            <a:r>
              <a:rPr lang="en" sz="800">
                <a:latin typeface="Consolas"/>
                <a:ea typeface="Consolas"/>
                <a:cs typeface="Consolas"/>
                <a:sym typeface="Consolas"/>
              </a:rPr>
              <a:t>Exception in thread “J3D-Renderer-1” java.lang.UnsatisfiedLinkError: /Applications/Fiji.app/java/macosx-java3d/Home/lib/ext/libjogl_awt.jnilib: Library not loaded: /System/Library/Frameworks/JavaVM.framework/Libraries/libjawt.dylib Referenced from: /Applications/Fiji.app/java/macosx-java3d/Home/lib/ext/libjogl_awt.jnilib Reason: image not found</a:t>
            </a:r>
            <a:br>
              <a:rPr lang="en" sz="800">
                <a:latin typeface="Consolas"/>
                <a:ea typeface="Consolas"/>
                <a:cs typeface="Consolas"/>
                <a:sym typeface="Consolas"/>
              </a:rPr>
            </a:br>
            <a:r>
              <a:rPr lang="en" sz="800">
                <a:latin typeface="Consolas"/>
                <a:ea typeface="Consolas"/>
                <a:cs typeface="Consolas"/>
                <a:sym typeface="Consolas"/>
              </a:rPr>
              <a:t>	at java.lang.ClassLoader$NativeLibrary.load(Native Method)</a:t>
            </a:r>
            <a:br>
              <a:rPr lang="en" sz="800">
                <a:latin typeface="Consolas"/>
                <a:ea typeface="Consolas"/>
                <a:cs typeface="Consolas"/>
                <a:sym typeface="Consolas"/>
              </a:rPr>
            </a:br>
            <a:r>
              <a:rPr lang="en" sz="800">
                <a:latin typeface="Consolas"/>
                <a:ea typeface="Consolas"/>
                <a:cs typeface="Consolas"/>
                <a:sym typeface="Consolas"/>
              </a:rPr>
              <a:t>	at java.lang.ClassLoader.loadLibrary0(ClassLoader.java:1833)</a:t>
            </a:r>
            <a:br>
              <a:rPr lang="en" sz="800">
                <a:latin typeface="Consolas"/>
                <a:ea typeface="Consolas"/>
                <a:cs typeface="Consolas"/>
                <a:sym typeface="Consolas"/>
              </a:rPr>
            </a:br>
            <a:r>
              <a:rPr lang="en" sz="800">
                <a:latin typeface="Consolas"/>
                <a:ea typeface="Consolas"/>
                <a:cs typeface="Consolas"/>
                <a:sym typeface="Consolas"/>
              </a:rPr>
              <a:t>	at java.lang.ClassLoader.loadLibrary(ClassLoader.java:1722)</a:t>
            </a:r>
            <a:br>
              <a:rPr lang="en" sz="800">
                <a:latin typeface="Consolas"/>
                <a:ea typeface="Consolas"/>
                <a:cs typeface="Consolas"/>
                <a:sym typeface="Consolas"/>
              </a:rPr>
            </a:br>
            <a:r>
              <a:rPr lang="en" sz="800">
                <a:latin typeface="Consolas"/>
                <a:ea typeface="Consolas"/>
                <a:cs typeface="Consolas"/>
                <a:sym typeface="Consolas"/>
              </a:rPr>
              <a:t>	at java.lang.Runtime.loadLibrary0(Runtime.java:823)</a:t>
            </a:r>
            <a:br>
              <a:rPr lang="en" sz="800">
                <a:latin typeface="Consolas"/>
                <a:ea typeface="Consolas"/>
                <a:cs typeface="Consolas"/>
                <a:sym typeface="Consolas"/>
              </a:rPr>
            </a:br>
            <a:r>
              <a:rPr lang="en" sz="800">
                <a:latin typeface="Consolas"/>
                <a:ea typeface="Consolas"/>
                <a:cs typeface="Consolas"/>
                <a:sym typeface="Consolas"/>
              </a:rPr>
              <a:t>	at java.lang.System.loadLibrary(System.java:1044)</a:t>
            </a:r>
            <a:br>
              <a:rPr lang="en" sz="800">
                <a:latin typeface="Consolas"/>
                <a:ea typeface="Consolas"/>
                <a:cs typeface="Consolas"/>
                <a:sym typeface="Consolas"/>
              </a:rPr>
            </a:br>
            <a:r>
              <a:rPr lang="en" sz="800">
                <a:latin typeface="Consolas"/>
                <a:ea typeface="Consolas"/>
                <a:cs typeface="Consolas"/>
                <a:sym typeface="Consolas"/>
              </a:rPr>
              <a:t>	at com.sun.opengl.impl.NativeLibLoader.loadLibraryInternal(NativeLibLoader.java:189)</a:t>
            </a:r>
            <a:br>
              <a:rPr lang="en" sz="800">
                <a:latin typeface="Consolas"/>
                <a:ea typeface="Consolas"/>
                <a:cs typeface="Consolas"/>
                <a:sym typeface="Consolas"/>
              </a:rPr>
            </a:br>
            <a:r>
              <a:rPr lang="en" sz="800">
                <a:latin typeface="Consolas"/>
                <a:ea typeface="Consolas"/>
                <a:cs typeface="Consolas"/>
                <a:sym typeface="Consolas"/>
              </a:rPr>
              <a:t>	at com.sun.opengl.impl.NativeLibLoader.access$000(NativeLibLoader.java:49)</a:t>
            </a:r>
            <a:br>
              <a:rPr lang="en" sz="800">
                <a:latin typeface="Consolas"/>
                <a:ea typeface="Consolas"/>
                <a:cs typeface="Consolas"/>
                <a:sym typeface="Consolas"/>
              </a:rPr>
            </a:br>
            <a:r>
              <a:rPr lang="en" sz="800">
                <a:latin typeface="Consolas"/>
                <a:ea typeface="Consolas"/>
                <a:cs typeface="Consolas"/>
                <a:sym typeface="Consolas"/>
              </a:rPr>
              <a:t>	at com.sun.opengl.impl.NativeLibLoader$DefaultAction.loadLibrary(NativeLibLoader.java:80)</a:t>
            </a:r>
            <a:br>
              <a:rPr lang="en" sz="800">
                <a:latin typeface="Consolas"/>
                <a:ea typeface="Consolas"/>
                <a:cs typeface="Consolas"/>
                <a:sym typeface="Consolas"/>
              </a:rPr>
            </a:br>
            <a:r>
              <a:rPr lang="en" sz="800">
                <a:latin typeface="Consolas"/>
                <a:ea typeface="Consolas"/>
                <a:cs typeface="Consolas"/>
                <a:sym typeface="Consolas"/>
              </a:rPr>
              <a:t>	at com.sun.opengl.impl.NativeLibLoader.loadLibrary(NativeLibLoader.java:103)</a:t>
            </a:r>
            <a:br>
              <a:rPr lang="en" sz="800">
                <a:latin typeface="Consolas"/>
                <a:ea typeface="Consolas"/>
                <a:cs typeface="Consolas"/>
                <a:sym typeface="Consolas"/>
              </a:rPr>
            </a:br>
            <a:r>
              <a:rPr lang="en" sz="800">
                <a:latin typeface="Consolas"/>
                <a:ea typeface="Consolas"/>
                <a:cs typeface="Consolas"/>
                <a:sym typeface="Consolas"/>
              </a:rPr>
              <a:t>	at com.sun.opengl.impl.NativeLibLoader.access$200(NativeLibLoader.java:49)</a:t>
            </a:r>
            <a:br>
              <a:rPr lang="en" sz="800">
                <a:latin typeface="Consolas"/>
                <a:ea typeface="Consolas"/>
                <a:cs typeface="Consolas"/>
                <a:sym typeface="Consolas"/>
              </a:rPr>
            </a:br>
            <a:r>
              <a:rPr lang="en" sz="800">
                <a:latin typeface="Consolas"/>
                <a:ea typeface="Consolas"/>
                <a:cs typeface="Consolas"/>
                <a:sym typeface="Consolas"/>
              </a:rPr>
              <a:t>	at com.sun.opengl.impl.NativeLibLoader$2.run(NativeLibLoader.java:132)</a:t>
            </a:r>
            <a:br>
              <a:rPr lang="en" sz="800">
                <a:latin typeface="Consolas"/>
                <a:ea typeface="Consolas"/>
                <a:cs typeface="Consolas"/>
                <a:sym typeface="Consolas"/>
              </a:rPr>
            </a:br>
            <a:r>
              <a:rPr lang="en" sz="800">
                <a:latin typeface="Consolas"/>
                <a:ea typeface="Consolas"/>
                <a:cs typeface="Consolas"/>
                <a:sym typeface="Consolas"/>
              </a:rPr>
              <a:t>	at java.security.AccessController.doPrivileged(Native Method)</a:t>
            </a:r>
            <a:br>
              <a:rPr lang="en" sz="800">
                <a:latin typeface="Consolas"/>
                <a:ea typeface="Consolas"/>
                <a:cs typeface="Consolas"/>
                <a:sym typeface="Consolas"/>
              </a:rPr>
            </a:br>
            <a:r>
              <a:rPr lang="en" sz="800">
                <a:latin typeface="Consolas"/>
                <a:ea typeface="Consolas"/>
                <a:cs typeface="Consolas"/>
                <a:sym typeface="Consolas"/>
              </a:rPr>
              <a:t>	at com.sun.opengl.impl.NativeLibLoader.loadAWTImpl(NativeLibLoader.java:118)</a:t>
            </a:r>
            <a:br>
              <a:rPr lang="en" sz="800">
                <a:latin typeface="Consolas"/>
                <a:ea typeface="Consolas"/>
                <a:cs typeface="Consolas"/>
                <a:sym typeface="Consolas"/>
              </a:rPr>
            </a:br>
            <a:r>
              <a:rPr lang="en" sz="800">
                <a:latin typeface="Consolas"/>
                <a:ea typeface="Consolas"/>
                <a:cs typeface="Consolas"/>
                <a:sym typeface="Consolas"/>
              </a:rPr>
              <a:t>	at com.sun.opengl.impl.JAWT.getJAWT(JAWT.java:91)</a:t>
            </a:r>
            <a:br>
              <a:rPr lang="en" sz="800">
                <a:latin typeface="Consolas"/>
                <a:ea typeface="Consolas"/>
                <a:cs typeface="Consolas"/>
                <a:sym typeface="Consolas"/>
              </a:rPr>
            </a:br>
            <a:r>
              <a:rPr lang="en" sz="800">
                <a:latin typeface="Consolas"/>
                <a:ea typeface="Consolas"/>
                <a:cs typeface="Consolas"/>
                <a:sym typeface="Consolas"/>
              </a:rPr>
              <a:t>	at com.sun.opengl.impl.macosx.MacOSXOnscreenGLDrawable.lockSurface(MacOSXOnscreenGLDrawable.java:144)</a:t>
            </a:r>
            <a:br>
              <a:rPr lang="en" sz="800">
                <a:latin typeface="Consolas"/>
                <a:ea typeface="Consolas"/>
                <a:cs typeface="Consolas"/>
                <a:sym typeface="Consolas"/>
              </a:rPr>
            </a:br>
            <a:r>
              <a:rPr lang="en" sz="800">
                <a:latin typeface="Consolas"/>
                <a:ea typeface="Consolas"/>
                <a:cs typeface="Consolas"/>
                <a:sym typeface="Consolas"/>
              </a:rPr>
              <a:t>	at com.sun.opengl.impl.macosx.MacOSXOnscreenGLContext.makeCurrentImpl(MacOSXOnscreenGLContext.java:57)</a:t>
            </a:r>
            <a:br>
              <a:rPr lang="en" sz="800">
                <a:latin typeface="Consolas"/>
                <a:ea typeface="Consolas"/>
                <a:cs typeface="Consolas"/>
                <a:sym typeface="Consolas"/>
              </a:rPr>
            </a:br>
            <a:r>
              <a:rPr lang="en" sz="800">
                <a:latin typeface="Consolas"/>
                <a:ea typeface="Consolas"/>
                <a:cs typeface="Consolas"/>
                <a:sym typeface="Consolas"/>
              </a:rPr>
              <a:t>	at com.sun.opengl.impl.GLContextImpl.makeCurrent(GLContextImpl.java:134)</a:t>
            </a:r>
            <a:br>
              <a:rPr lang="en" sz="800">
                <a:latin typeface="Consolas"/>
                <a:ea typeface="Consolas"/>
                <a:cs typeface="Consolas"/>
                <a:sym typeface="Consolas"/>
              </a:rPr>
            </a:br>
            <a:r>
              <a:rPr lang="en" sz="800">
                <a:latin typeface="Consolas"/>
                <a:ea typeface="Consolas"/>
                <a:cs typeface="Consolas"/>
                <a:sym typeface="Consolas"/>
              </a:rPr>
              <a:t>	at javax.media.j3d.JoglPipeline$QueryCanvas.doQuery(JoglPipeline.java:9049)</a:t>
            </a:r>
            <a:br>
              <a:rPr lang="en" sz="800">
                <a:latin typeface="Consolas"/>
                <a:ea typeface="Consolas"/>
                <a:cs typeface="Consolas"/>
                <a:sym typeface="Consolas"/>
              </a:rPr>
            </a:br>
            <a:r>
              <a:rPr lang="en" sz="800">
                <a:latin typeface="Consolas"/>
                <a:ea typeface="Consolas"/>
                <a:cs typeface="Consolas"/>
                <a:sym typeface="Consolas"/>
              </a:rPr>
              <a:t>	at javax.media.j3d.JoglPipeline.getBestConfiguration(JoglPipeline.java:8797)</a:t>
            </a:r>
            <a:br>
              <a:rPr lang="en" sz="800">
                <a:latin typeface="Consolas"/>
                <a:ea typeface="Consolas"/>
                <a:cs typeface="Consolas"/>
                <a:sym typeface="Consolas"/>
              </a:rPr>
            </a:br>
            <a:r>
              <a:rPr lang="en" sz="800">
                <a:latin typeface="Consolas"/>
                <a:ea typeface="Consolas"/>
                <a:cs typeface="Consolas"/>
                <a:sym typeface="Consolas"/>
              </a:rPr>
              <a:t>	at javax.media.j3d.Renderer.doWork(Renderer.java:514)</a:t>
            </a:r>
            <a:br>
              <a:rPr lang="en" sz="800">
                <a:latin typeface="Consolas"/>
                <a:ea typeface="Consolas"/>
                <a:cs typeface="Consolas"/>
                <a:sym typeface="Consolas"/>
              </a:rPr>
            </a:br>
            <a:r>
              <a:rPr lang="en" sz="800">
                <a:latin typeface="Consolas"/>
                <a:ea typeface="Consolas"/>
                <a:cs typeface="Consolas"/>
                <a:sym typeface="Consolas"/>
              </a:rPr>
              <a:t>	at javax.media.j3d.J3dThread.run(J3dThread.java:275)</a:t>
            </a:r>
            <a:endParaRPr sz="800">
              <a:latin typeface="Consolas"/>
              <a:ea typeface="Consolas"/>
              <a:cs typeface="Consolas"/>
              <a:sym typeface="Consolas"/>
            </a:endParaRPr>
          </a:p>
        </p:txBody>
      </p:sp>
      <p:sp>
        <p:nvSpPr>
          <p:cNvPr id="697" name="Google Shape;697;p63"/>
          <p:cNvSpPr txBox="1"/>
          <p:nvPr/>
        </p:nvSpPr>
        <p:spPr>
          <a:xfrm>
            <a:off x="3687100" y="46389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https://imagej.net/2015-12-22_-_The_road_to_Java_8</a:t>
            </a:r>
            <a:endParaRPr>
              <a:solidFill>
                <a:srgbClr val="FFFFFF"/>
              </a:solidFill>
              <a:latin typeface="Consolas"/>
              <a:ea typeface="Consolas"/>
              <a:cs typeface="Consolas"/>
              <a:sym typeface="Consolas"/>
            </a:endParaRPr>
          </a:p>
        </p:txBody>
      </p:sp>
      <p:pic>
        <p:nvPicPr>
          <p:cNvPr id="698" name="Google Shape;698;p63"/>
          <p:cNvPicPr preferRelativeResize="0"/>
          <p:nvPr/>
        </p:nvPicPr>
        <p:blipFill rotWithShape="1">
          <a:blip r:embed="rId3">
            <a:alphaModFix/>
          </a:blip>
          <a:srcRect b="1114" l="0" r="0" t="1114"/>
          <a:stretch/>
        </p:blipFill>
        <p:spPr>
          <a:xfrm>
            <a:off x="0" y="0"/>
            <a:ext cx="9144003" cy="1060792"/>
          </a:xfrm>
          <a:prstGeom prst="rect">
            <a:avLst/>
          </a:prstGeom>
          <a:noFill/>
          <a:ln>
            <a:noFill/>
          </a:ln>
        </p:spPr>
      </p:pic>
      <p:pic>
        <p:nvPicPr>
          <p:cNvPr id="699" name="Google Shape;699;p63"/>
          <p:cNvPicPr preferRelativeResize="0"/>
          <p:nvPr/>
        </p:nvPicPr>
        <p:blipFill>
          <a:blip r:embed="rId4">
            <a:alphaModFix/>
          </a:blip>
          <a:stretch>
            <a:fillRect/>
          </a:stretch>
        </p:blipFill>
        <p:spPr>
          <a:xfrm>
            <a:off x="311700" y="4116300"/>
            <a:ext cx="861375" cy="8613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64"/>
          <p:cNvSpPr txBox="1"/>
          <p:nvPr>
            <p:ph idx="1" type="body"/>
          </p:nvPr>
        </p:nvSpPr>
        <p:spPr>
          <a:xfrm>
            <a:off x="311700" y="1355450"/>
            <a:ext cx="5362800" cy="3711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N</a:t>
            </a:r>
            <a:r>
              <a:rPr lang="en"/>
              <a:t>etwork of bioimage analysts within Europe</a:t>
            </a:r>
            <a:endParaRPr/>
          </a:p>
          <a:p>
            <a:pPr indent="-317500" lvl="1" marL="914400" rtl="0" algn="l">
              <a:spcBef>
                <a:spcPts val="0"/>
              </a:spcBef>
              <a:spcAft>
                <a:spcPts val="0"/>
              </a:spcAft>
              <a:buSzPts val="1400"/>
              <a:buChar char="○"/>
            </a:pPr>
            <a:r>
              <a:rPr lang="en"/>
              <a:t>Strengthen the bridge between life sciences and computer science</a:t>
            </a:r>
            <a:endParaRPr/>
          </a:p>
          <a:p>
            <a:pPr indent="-317500" lvl="1" marL="914400" rtl="0" algn="l">
              <a:spcBef>
                <a:spcPts val="0"/>
              </a:spcBef>
              <a:spcAft>
                <a:spcPts val="0"/>
              </a:spcAft>
              <a:buSzPts val="1400"/>
              <a:buChar char="○"/>
            </a:pPr>
            <a:r>
              <a:rPr lang="en"/>
              <a:t>Establish Bioimage Analyst as career path to support experimental scientist</a:t>
            </a:r>
            <a:endParaRPr/>
          </a:p>
          <a:p>
            <a:pPr indent="-317500" lvl="1" marL="914400" rtl="0" algn="l">
              <a:spcBef>
                <a:spcPts val="0"/>
              </a:spcBef>
              <a:spcAft>
                <a:spcPts val="0"/>
              </a:spcAft>
              <a:buSzPts val="1400"/>
              <a:buChar char="○"/>
            </a:pPr>
            <a:r>
              <a:rPr lang="en"/>
              <a:t>Offer trainings that use </a:t>
            </a:r>
            <a:r>
              <a:rPr lang="en" u="sng"/>
              <a:t>established tools</a:t>
            </a:r>
            <a:r>
              <a:rPr lang="en"/>
              <a:t> for construction of bioimage analysis workflows</a:t>
            </a:r>
            <a:endParaRPr/>
          </a:p>
          <a:p>
            <a:pPr indent="0" lvl="0" marL="457200" rtl="0" algn="l">
              <a:spcBef>
                <a:spcPts val="1600"/>
              </a:spcBef>
              <a:spcAft>
                <a:spcPts val="0"/>
              </a:spcAft>
              <a:buNone/>
            </a:pPr>
            <a:r>
              <a:t/>
            </a:r>
            <a:endParaRPr/>
          </a:p>
          <a:p>
            <a:pPr indent="0" lvl="0" marL="0" rtl="0" algn="l">
              <a:spcBef>
                <a:spcPts val="1600"/>
              </a:spcBef>
              <a:spcAft>
                <a:spcPts val="0"/>
              </a:spcAft>
              <a:buClr>
                <a:srgbClr val="000000"/>
              </a:buClr>
              <a:buSzPts val="1100"/>
              <a:buFont typeface="Arial"/>
              <a:buNone/>
            </a:pPr>
            <a:r>
              <a:t/>
            </a:r>
            <a:endParaRPr/>
          </a:p>
          <a:p>
            <a:pPr indent="0" lvl="0" marL="0" rtl="0" algn="l">
              <a:spcBef>
                <a:spcPts val="1600"/>
              </a:spcBef>
              <a:spcAft>
                <a:spcPts val="1600"/>
              </a:spcAft>
              <a:buNone/>
            </a:pPr>
            <a:r>
              <a:t/>
            </a:r>
            <a:endParaRPr/>
          </a:p>
        </p:txBody>
      </p:sp>
      <p:sp>
        <p:nvSpPr>
          <p:cNvPr id="705" name="Google Shape;705;p64"/>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https://neubias.org/</a:t>
            </a:r>
            <a:endParaRPr>
              <a:solidFill>
                <a:srgbClr val="FFFFFF"/>
              </a:solidFill>
              <a:latin typeface="Consolas"/>
              <a:ea typeface="Consolas"/>
              <a:cs typeface="Consolas"/>
              <a:sym typeface="Consolas"/>
            </a:endParaRPr>
          </a:p>
        </p:txBody>
      </p:sp>
      <p:pic>
        <p:nvPicPr>
          <p:cNvPr id="706" name="Google Shape;706;p64"/>
          <p:cNvPicPr preferRelativeResize="0"/>
          <p:nvPr/>
        </p:nvPicPr>
        <p:blipFill rotWithShape="1">
          <a:blip r:embed="rId3">
            <a:alphaModFix/>
          </a:blip>
          <a:srcRect b="1152" l="0" r="0" t="1143"/>
          <a:stretch/>
        </p:blipFill>
        <p:spPr>
          <a:xfrm>
            <a:off x="0" y="0"/>
            <a:ext cx="9144003" cy="1060089"/>
          </a:xfrm>
          <a:prstGeom prst="rect">
            <a:avLst/>
          </a:prstGeom>
          <a:noFill/>
          <a:ln>
            <a:noFill/>
          </a:ln>
        </p:spPr>
      </p:pic>
      <p:pic>
        <p:nvPicPr>
          <p:cNvPr id="707" name="Google Shape;707;p64"/>
          <p:cNvPicPr preferRelativeResize="0"/>
          <p:nvPr/>
        </p:nvPicPr>
        <p:blipFill>
          <a:blip r:embed="rId4">
            <a:alphaModFix/>
          </a:blip>
          <a:stretch>
            <a:fillRect/>
          </a:stretch>
        </p:blipFill>
        <p:spPr>
          <a:xfrm>
            <a:off x="166575" y="4165825"/>
            <a:ext cx="859536" cy="859536"/>
          </a:xfrm>
          <a:prstGeom prst="rect">
            <a:avLst/>
          </a:prstGeom>
          <a:noFill/>
          <a:ln>
            <a:noFill/>
          </a:ln>
        </p:spPr>
      </p:pic>
      <p:pic>
        <p:nvPicPr>
          <p:cNvPr id="708" name="Google Shape;708;p64"/>
          <p:cNvPicPr preferRelativeResize="0"/>
          <p:nvPr/>
        </p:nvPicPr>
        <p:blipFill rotWithShape="1">
          <a:blip r:embed="rId5">
            <a:alphaModFix/>
          </a:blip>
          <a:srcRect b="0" l="0" r="33395" t="0"/>
          <a:stretch/>
        </p:blipFill>
        <p:spPr>
          <a:xfrm>
            <a:off x="1080899" y="4165825"/>
            <a:ext cx="859537" cy="859536"/>
          </a:xfrm>
          <a:prstGeom prst="rect">
            <a:avLst/>
          </a:prstGeom>
          <a:noFill/>
          <a:ln>
            <a:noFill/>
          </a:ln>
        </p:spPr>
      </p:pic>
      <p:sp>
        <p:nvSpPr>
          <p:cNvPr id="709" name="Google Shape;709;p64"/>
          <p:cNvSpPr txBox="1"/>
          <p:nvPr/>
        </p:nvSpPr>
        <p:spPr>
          <a:xfrm>
            <a:off x="1995225" y="4410775"/>
            <a:ext cx="15717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and ~200+ more</a:t>
            </a:r>
            <a:endParaRPr>
              <a:solidFill>
                <a:srgbClr val="FFFFFF"/>
              </a:solidFill>
            </a:endParaRPr>
          </a:p>
        </p:txBody>
      </p:sp>
      <p:pic>
        <p:nvPicPr>
          <p:cNvPr id="710" name="Google Shape;710;p64"/>
          <p:cNvPicPr preferRelativeResize="0"/>
          <p:nvPr/>
        </p:nvPicPr>
        <p:blipFill>
          <a:blip r:embed="rId6">
            <a:alphaModFix/>
          </a:blip>
          <a:stretch>
            <a:fillRect/>
          </a:stretch>
        </p:blipFill>
        <p:spPr>
          <a:xfrm>
            <a:off x="6908300" y="3608372"/>
            <a:ext cx="2047793" cy="1060101"/>
          </a:xfrm>
          <a:prstGeom prst="rect">
            <a:avLst/>
          </a:prstGeom>
          <a:noFill/>
          <a:ln>
            <a:noFill/>
          </a:ln>
        </p:spPr>
      </p:pic>
      <p:pic>
        <p:nvPicPr>
          <p:cNvPr id="711" name="Google Shape;711;p64"/>
          <p:cNvPicPr preferRelativeResize="0"/>
          <p:nvPr/>
        </p:nvPicPr>
        <p:blipFill>
          <a:blip r:embed="rId7">
            <a:alphaModFix/>
          </a:blip>
          <a:stretch>
            <a:fillRect/>
          </a:stretch>
        </p:blipFill>
        <p:spPr>
          <a:xfrm>
            <a:off x="5765300" y="1288888"/>
            <a:ext cx="2150053" cy="23971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5" name="Shape 715"/>
        <p:cNvGrpSpPr/>
        <p:nvPr/>
      </p:nvGrpSpPr>
      <p:grpSpPr>
        <a:xfrm>
          <a:off x="0" y="0"/>
          <a:ext cx="0" cy="0"/>
          <a:chOff x="0" y="0"/>
          <a:chExt cx="0" cy="0"/>
        </a:xfrm>
      </p:grpSpPr>
      <p:sp>
        <p:nvSpPr>
          <p:cNvPr id="716" name="Google Shape;716;p65"/>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https://imagej.net/2016-06-23_-_ImgLib2_hackathon</a:t>
            </a:r>
            <a:endParaRPr>
              <a:solidFill>
                <a:srgbClr val="FFFFFF"/>
              </a:solidFill>
              <a:latin typeface="Consolas"/>
              <a:ea typeface="Consolas"/>
              <a:cs typeface="Consolas"/>
              <a:sym typeface="Consolas"/>
            </a:endParaRPr>
          </a:p>
        </p:txBody>
      </p:sp>
      <p:pic>
        <p:nvPicPr>
          <p:cNvPr id="717" name="Google Shape;717;p65"/>
          <p:cNvPicPr preferRelativeResize="0"/>
          <p:nvPr/>
        </p:nvPicPr>
        <p:blipFill rotWithShape="1">
          <a:blip r:embed="rId3">
            <a:alphaModFix/>
          </a:blip>
          <a:srcRect b="1171" l="0" r="0" t="1181"/>
          <a:stretch/>
        </p:blipFill>
        <p:spPr>
          <a:xfrm>
            <a:off x="0" y="0"/>
            <a:ext cx="9144003" cy="1059387"/>
          </a:xfrm>
          <a:prstGeom prst="rect">
            <a:avLst/>
          </a:prstGeom>
          <a:noFill/>
          <a:ln>
            <a:noFill/>
          </a:ln>
        </p:spPr>
      </p:pic>
      <p:pic>
        <p:nvPicPr>
          <p:cNvPr id="718" name="Google Shape;718;p65"/>
          <p:cNvPicPr preferRelativeResize="0"/>
          <p:nvPr/>
        </p:nvPicPr>
        <p:blipFill>
          <a:blip r:embed="rId4">
            <a:alphaModFix/>
          </a:blip>
          <a:stretch>
            <a:fillRect/>
          </a:stretch>
        </p:blipFill>
        <p:spPr>
          <a:xfrm>
            <a:off x="1276375" y="1059375"/>
            <a:ext cx="6228291" cy="35033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66"/>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https://imagej.net/ImageJ_Server</a:t>
            </a:r>
            <a:endParaRPr>
              <a:solidFill>
                <a:srgbClr val="FFFFFF"/>
              </a:solidFill>
              <a:latin typeface="Consolas"/>
              <a:ea typeface="Consolas"/>
              <a:cs typeface="Consolas"/>
              <a:sym typeface="Consolas"/>
            </a:endParaRPr>
          </a:p>
        </p:txBody>
      </p:sp>
      <p:sp>
        <p:nvSpPr>
          <p:cNvPr id="724" name="Google Shape;724;p66"/>
          <p:cNvSpPr txBox="1"/>
          <p:nvPr>
            <p:ph idx="1" type="body"/>
          </p:nvPr>
        </p:nvSpPr>
        <p:spPr>
          <a:xfrm>
            <a:off x="6415575" y="1633200"/>
            <a:ext cx="2505300" cy="187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000">
                <a:latin typeface="Consolas"/>
                <a:ea typeface="Consolas"/>
                <a:cs typeface="Consolas"/>
                <a:sym typeface="Consolas"/>
              </a:rPr>
              <a:t>DELETE  /admin/stop</a:t>
            </a:r>
            <a:br>
              <a:rPr lang="en" sz="1000">
                <a:latin typeface="Consolas"/>
                <a:ea typeface="Consolas"/>
                <a:cs typeface="Consolas"/>
                <a:sym typeface="Consolas"/>
              </a:rPr>
            </a:br>
            <a:r>
              <a:rPr lang="en" sz="1000">
                <a:latin typeface="Consolas"/>
                <a:ea typeface="Consolas"/>
                <a:cs typeface="Consolas"/>
                <a:sym typeface="Consolas"/>
              </a:rPr>
              <a:t>GET     /modules</a:t>
            </a:r>
            <a:br>
              <a:rPr lang="en" sz="1000">
                <a:latin typeface="Consolas"/>
                <a:ea typeface="Consolas"/>
                <a:cs typeface="Consolas"/>
                <a:sym typeface="Consolas"/>
              </a:rPr>
            </a:br>
            <a:r>
              <a:rPr lang="en" sz="1000">
                <a:latin typeface="Consolas"/>
                <a:ea typeface="Consolas"/>
                <a:cs typeface="Consolas"/>
                <a:sym typeface="Consolas"/>
              </a:rPr>
              <a:t>GET     /modules/{id}</a:t>
            </a:r>
            <a:br>
              <a:rPr lang="en" sz="1000">
                <a:latin typeface="Consolas"/>
                <a:ea typeface="Consolas"/>
                <a:cs typeface="Consolas"/>
                <a:sym typeface="Consolas"/>
              </a:rPr>
            </a:br>
            <a:r>
              <a:rPr lang="en" sz="1000">
                <a:latin typeface="Consolas"/>
                <a:ea typeface="Consolas"/>
                <a:cs typeface="Consolas"/>
                <a:sym typeface="Consolas"/>
              </a:rPr>
              <a:t>POST    /modules/{id}</a:t>
            </a:r>
            <a:br>
              <a:rPr lang="en" sz="1000">
                <a:latin typeface="Consolas"/>
                <a:ea typeface="Consolas"/>
                <a:cs typeface="Consolas"/>
                <a:sym typeface="Consolas"/>
              </a:rPr>
            </a:br>
            <a:r>
              <a:rPr lang="en" sz="1000">
                <a:latin typeface="Consolas"/>
                <a:ea typeface="Consolas"/>
                <a:cs typeface="Consolas"/>
                <a:sym typeface="Consolas"/>
              </a:rPr>
              <a:t>GET     /objects</a:t>
            </a:r>
            <a:br>
              <a:rPr lang="en" sz="1000">
                <a:latin typeface="Consolas"/>
                <a:ea typeface="Consolas"/>
                <a:cs typeface="Consolas"/>
                <a:sym typeface="Consolas"/>
              </a:rPr>
            </a:br>
            <a:r>
              <a:rPr lang="en" sz="1000">
                <a:latin typeface="Consolas"/>
                <a:ea typeface="Consolas"/>
                <a:cs typeface="Consolas"/>
                <a:sym typeface="Consolas"/>
              </a:rPr>
              <a:t>POST    /objects/upload</a:t>
            </a:r>
            <a:br>
              <a:rPr lang="en" sz="1000">
                <a:latin typeface="Consolas"/>
                <a:ea typeface="Consolas"/>
                <a:cs typeface="Consolas"/>
                <a:sym typeface="Consolas"/>
              </a:rPr>
            </a:br>
            <a:r>
              <a:rPr lang="en" sz="1000">
                <a:latin typeface="Consolas"/>
                <a:ea typeface="Consolas"/>
                <a:cs typeface="Consolas"/>
                <a:sym typeface="Consolas"/>
              </a:rPr>
              <a:t>DELETE  /objects/{id}</a:t>
            </a:r>
            <a:br>
              <a:rPr lang="en" sz="1000">
                <a:latin typeface="Consolas"/>
                <a:ea typeface="Consolas"/>
                <a:cs typeface="Consolas"/>
                <a:sym typeface="Consolas"/>
              </a:rPr>
            </a:br>
            <a:r>
              <a:rPr lang="en" sz="1000">
                <a:latin typeface="Consolas"/>
                <a:ea typeface="Consolas"/>
                <a:cs typeface="Consolas"/>
                <a:sym typeface="Consolas"/>
              </a:rPr>
              <a:t>GET     /objects/{id}</a:t>
            </a:r>
            <a:br>
              <a:rPr lang="en" sz="1000">
                <a:latin typeface="Consolas"/>
                <a:ea typeface="Consolas"/>
                <a:cs typeface="Consolas"/>
                <a:sym typeface="Consolas"/>
              </a:rPr>
            </a:br>
            <a:r>
              <a:rPr lang="en" sz="1000">
                <a:latin typeface="Consolas"/>
                <a:ea typeface="Consolas"/>
                <a:cs typeface="Consolas"/>
                <a:sym typeface="Consolas"/>
              </a:rPr>
              <a:t>GET     /objects/{id}/{format}</a:t>
            </a:r>
            <a:endParaRPr sz="1000">
              <a:latin typeface="Consolas"/>
              <a:ea typeface="Consolas"/>
              <a:cs typeface="Consolas"/>
              <a:sym typeface="Consolas"/>
            </a:endParaRPr>
          </a:p>
        </p:txBody>
      </p:sp>
      <p:pic>
        <p:nvPicPr>
          <p:cNvPr id="725" name="Google Shape;725;p66"/>
          <p:cNvPicPr preferRelativeResize="0"/>
          <p:nvPr/>
        </p:nvPicPr>
        <p:blipFill rotWithShape="1">
          <a:blip r:embed="rId3">
            <a:alphaModFix/>
          </a:blip>
          <a:srcRect b="1209" l="0" r="0" t="1209"/>
          <a:stretch/>
        </p:blipFill>
        <p:spPr>
          <a:xfrm>
            <a:off x="0" y="0"/>
            <a:ext cx="9144003" cy="1058685"/>
          </a:xfrm>
          <a:prstGeom prst="rect">
            <a:avLst/>
          </a:prstGeom>
          <a:noFill/>
          <a:ln>
            <a:noFill/>
          </a:ln>
        </p:spPr>
      </p:pic>
      <p:pic>
        <p:nvPicPr>
          <p:cNvPr id="726" name="Google Shape;726;p66"/>
          <p:cNvPicPr preferRelativeResize="0"/>
          <p:nvPr/>
        </p:nvPicPr>
        <p:blipFill>
          <a:blip r:embed="rId4">
            <a:alphaModFix/>
          </a:blip>
          <a:stretch>
            <a:fillRect/>
          </a:stretch>
        </p:blipFill>
        <p:spPr>
          <a:xfrm>
            <a:off x="1249275" y="4116300"/>
            <a:ext cx="861375" cy="861375"/>
          </a:xfrm>
          <a:prstGeom prst="rect">
            <a:avLst/>
          </a:prstGeom>
          <a:noFill/>
          <a:ln>
            <a:noFill/>
          </a:ln>
        </p:spPr>
      </p:pic>
      <p:pic>
        <p:nvPicPr>
          <p:cNvPr id="727" name="Google Shape;727;p66"/>
          <p:cNvPicPr preferRelativeResize="0"/>
          <p:nvPr/>
        </p:nvPicPr>
        <p:blipFill>
          <a:blip r:embed="rId5">
            <a:alphaModFix/>
          </a:blip>
          <a:stretch>
            <a:fillRect/>
          </a:stretch>
        </p:blipFill>
        <p:spPr>
          <a:xfrm>
            <a:off x="311700" y="4116300"/>
            <a:ext cx="861375" cy="861375"/>
          </a:xfrm>
          <a:prstGeom prst="rect">
            <a:avLst/>
          </a:prstGeom>
          <a:noFill/>
          <a:ln>
            <a:noFill/>
          </a:ln>
        </p:spPr>
      </p:pic>
      <p:pic>
        <p:nvPicPr>
          <p:cNvPr id="728" name="Google Shape;728;p66"/>
          <p:cNvPicPr preferRelativeResize="0"/>
          <p:nvPr/>
        </p:nvPicPr>
        <p:blipFill>
          <a:blip r:embed="rId6">
            <a:alphaModFix/>
          </a:blip>
          <a:stretch>
            <a:fillRect/>
          </a:stretch>
        </p:blipFill>
        <p:spPr>
          <a:xfrm>
            <a:off x="2186850" y="4116300"/>
            <a:ext cx="861375" cy="861375"/>
          </a:xfrm>
          <a:prstGeom prst="rect">
            <a:avLst/>
          </a:prstGeom>
          <a:noFill/>
          <a:ln>
            <a:noFill/>
          </a:ln>
        </p:spPr>
      </p:pic>
      <p:sp>
        <p:nvSpPr>
          <p:cNvPr id="729" name="Google Shape;729;p66"/>
          <p:cNvSpPr txBox="1"/>
          <p:nvPr>
            <p:ph idx="1" type="body"/>
          </p:nvPr>
        </p:nvSpPr>
        <p:spPr>
          <a:xfrm>
            <a:off x="311700" y="1194775"/>
            <a:ext cx="6091500" cy="277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RESTful image server backed by ImageJ</a:t>
            </a:r>
            <a:endParaRPr/>
          </a:p>
          <a:p>
            <a:pPr indent="-342900" lvl="0" marL="457200" rtl="0" algn="l">
              <a:lnSpc>
                <a:spcPct val="150000"/>
              </a:lnSpc>
              <a:spcBef>
                <a:spcPts val="1600"/>
              </a:spcBef>
              <a:spcAft>
                <a:spcPts val="0"/>
              </a:spcAft>
              <a:buSzPts val="1800"/>
              <a:buChar char="●"/>
            </a:pPr>
            <a:r>
              <a:rPr lang="en"/>
              <a:t>Discover and execute ImageJ modules remotely</a:t>
            </a:r>
            <a:endParaRPr/>
          </a:p>
          <a:p>
            <a:pPr indent="-342900" lvl="0" marL="457200" rtl="0" algn="l">
              <a:lnSpc>
                <a:spcPct val="150000"/>
              </a:lnSpc>
              <a:spcBef>
                <a:spcPts val="0"/>
              </a:spcBef>
              <a:spcAft>
                <a:spcPts val="0"/>
              </a:spcAft>
              <a:buSzPts val="1800"/>
              <a:buChar char="●"/>
            </a:pPr>
            <a:r>
              <a:rPr lang="en"/>
              <a:t>Talk to ImageJ from any programming language</a:t>
            </a:r>
            <a:endParaRPr/>
          </a:p>
          <a:p>
            <a:pPr indent="-342900" lvl="0" marL="457200" rtl="0" algn="l">
              <a:lnSpc>
                <a:spcPct val="150000"/>
              </a:lnSpc>
              <a:spcBef>
                <a:spcPts val="0"/>
              </a:spcBef>
              <a:spcAft>
                <a:spcPts val="0"/>
              </a:spcAft>
              <a:buSzPts val="1800"/>
              <a:buChar char="●"/>
            </a:pPr>
            <a:r>
              <a:rPr lang="en"/>
              <a:t>Talk to ImageJ from other machines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id="734" name="Google Shape;734;p67"/>
          <p:cNvPicPr preferRelativeResize="0"/>
          <p:nvPr/>
        </p:nvPicPr>
        <p:blipFill rotWithShape="1">
          <a:blip r:embed="rId3">
            <a:alphaModFix/>
          </a:blip>
          <a:srcRect b="1209" l="0" r="0" t="1209"/>
          <a:stretch/>
        </p:blipFill>
        <p:spPr>
          <a:xfrm>
            <a:off x="0" y="0"/>
            <a:ext cx="9144003" cy="1058685"/>
          </a:xfrm>
          <a:prstGeom prst="rect">
            <a:avLst/>
          </a:prstGeom>
          <a:noFill/>
          <a:ln>
            <a:noFill/>
          </a:ln>
        </p:spPr>
      </p:pic>
      <p:sp>
        <p:nvSpPr>
          <p:cNvPr id="735" name="Google Shape;735;p67"/>
          <p:cNvSpPr txBox="1"/>
          <p:nvPr>
            <p:ph idx="1" type="body"/>
          </p:nvPr>
        </p:nvSpPr>
        <p:spPr>
          <a:xfrm>
            <a:off x="311700" y="115690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Funding keeps coming! Grant from the Czech ministry of education </a:t>
            </a:r>
            <a:endParaRPr/>
          </a:p>
          <a:p>
            <a:pPr indent="0" lvl="0" marL="0" rtl="0" algn="l">
              <a:spcBef>
                <a:spcPts val="1600"/>
              </a:spcBef>
              <a:spcAft>
                <a:spcPts val="0"/>
              </a:spcAft>
              <a:buNone/>
            </a:pPr>
            <a:r>
              <a:rPr lang="en"/>
              <a:t>Support for 4 developers for 4 years at IT4I in Ostrava Czech Republic</a:t>
            </a:r>
            <a:endParaRPr/>
          </a:p>
          <a:p>
            <a:pPr indent="0" lvl="0" marL="0" rtl="0" algn="l">
              <a:spcBef>
                <a:spcPts val="1600"/>
              </a:spcBef>
              <a:spcAft>
                <a:spcPts val="0"/>
              </a:spcAft>
              <a:buNone/>
            </a:pPr>
            <a:r>
              <a:rPr lang="en"/>
              <a:t>Parallelization of Fiji on a cluster</a:t>
            </a:r>
            <a:endParaRPr/>
          </a:p>
          <a:p>
            <a:pPr indent="0" lvl="0" marL="0" rtl="0" algn="l">
              <a:spcBef>
                <a:spcPts val="1600"/>
              </a:spcBef>
              <a:spcAft>
                <a:spcPts val="1600"/>
              </a:spcAft>
              <a:buNone/>
            </a:pPr>
            <a:r>
              <a:rPr i="1" lang="en"/>
              <a:t>January 16-29th 2019</a:t>
            </a:r>
            <a:r>
              <a:rPr lang="en"/>
              <a:t> Ostrava hackathon</a:t>
            </a:r>
            <a:endParaRPr/>
          </a:p>
        </p:txBody>
      </p:sp>
      <p:pic>
        <p:nvPicPr>
          <p:cNvPr id="736" name="Google Shape;736;p67"/>
          <p:cNvPicPr preferRelativeResize="0"/>
          <p:nvPr/>
        </p:nvPicPr>
        <p:blipFill>
          <a:blip r:embed="rId4">
            <a:alphaModFix/>
          </a:blip>
          <a:stretch>
            <a:fillRect/>
          </a:stretch>
        </p:blipFill>
        <p:spPr>
          <a:xfrm>
            <a:off x="6356500" y="3248325"/>
            <a:ext cx="2552700" cy="1314450"/>
          </a:xfrm>
          <a:prstGeom prst="rect">
            <a:avLst/>
          </a:prstGeom>
          <a:noFill/>
          <a:ln>
            <a:noFill/>
          </a:ln>
        </p:spPr>
      </p:pic>
      <p:pic>
        <p:nvPicPr>
          <p:cNvPr id="737" name="Google Shape;737;p67"/>
          <p:cNvPicPr preferRelativeResize="0"/>
          <p:nvPr/>
        </p:nvPicPr>
        <p:blipFill>
          <a:blip r:embed="rId5">
            <a:alphaModFix/>
          </a:blip>
          <a:stretch>
            <a:fillRect/>
          </a:stretch>
        </p:blipFill>
        <p:spPr>
          <a:xfrm>
            <a:off x="3886527" y="4232662"/>
            <a:ext cx="932468" cy="861375"/>
          </a:xfrm>
          <a:prstGeom prst="rect">
            <a:avLst/>
          </a:prstGeom>
          <a:noFill/>
          <a:ln>
            <a:noFill/>
          </a:ln>
        </p:spPr>
      </p:pic>
      <p:pic>
        <p:nvPicPr>
          <p:cNvPr id="738" name="Google Shape;738;p67"/>
          <p:cNvPicPr preferRelativeResize="0"/>
          <p:nvPr/>
        </p:nvPicPr>
        <p:blipFill>
          <a:blip r:embed="rId6">
            <a:alphaModFix/>
          </a:blip>
          <a:stretch>
            <a:fillRect/>
          </a:stretch>
        </p:blipFill>
        <p:spPr>
          <a:xfrm>
            <a:off x="7744400" y="2381449"/>
            <a:ext cx="1164799" cy="777200"/>
          </a:xfrm>
          <a:prstGeom prst="rect">
            <a:avLst/>
          </a:prstGeom>
          <a:noFill/>
          <a:ln>
            <a:noFill/>
          </a:ln>
        </p:spPr>
      </p:pic>
      <p:pic>
        <p:nvPicPr>
          <p:cNvPr id="739" name="Google Shape;739;p67"/>
          <p:cNvPicPr preferRelativeResize="0"/>
          <p:nvPr/>
        </p:nvPicPr>
        <p:blipFill>
          <a:blip r:embed="rId7">
            <a:alphaModFix/>
          </a:blip>
          <a:stretch>
            <a:fillRect/>
          </a:stretch>
        </p:blipFill>
        <p:spPr>
          <a:xfrm>
            <a:off x="311699" y="3298000"/>
            <a:ext cx="2174429" cy="1769350"/>
          </a:xfrm>
          <a:prstGeom prst="rect">
            <a:avLst/>
          </a:prstGeom>
          <a:noFill/>
          <a:ln>
            <a:noFill/>
          </a:ln>
        </p:spPr>
      </p:pic>
      <p:sp>
        <p:nvSpPr>
          <p:cNvPr id="740" name="Google Shape;740;p67"/>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rPr lang="en">
                <a:solidFill>
                  <a:srgbClr val="FFFFFF"/>
                </a:solidFill>
                <a:latin typeface="Consolas"/>
                <a:ea typeface="Consolas"/>
                <a:cs typeface="Consolas"/>
                <a:sym typeface="Consolas"/>
              </a:rPr>
              <a:t>https://events.it4i.cz/indico/event/18/</a:t>
            </a:r>
            <a:endParaRPr>
              <a:solidFill>
                <a:srgbClr val="FFFFFF"/>
              </a:solidFill>
              <a:latin typeface="Consolas"/>
              <a:ea typeface="Consolas"/>
              <a:cs typeface="Consolas"/>
              <a:sym typeface="Consolas"/>
            </a:endParaRPr>
          </a:p>
          <a:p>
            <a:pPr indent="0" lvl="0" marL="0" rtl="0" algn="r">
              <a:spcBef>
                <a:spcPts val="0"/>
              </a:spcBef>
              <a:spcAft>
                <a:spcPts val="0"/>
              </a:spcAft>
              <a:buClr>
                <a:srgbClr val="000000"/>
              </a:buClr>
              <a:buSzPts val="1100"/>
              <a:buFont typeface="Arial"/>
              <a:buNone/>
            </a:pPr>
            <a:r>
              <a:t/>
            </a:r>
            <a:endParaRPr>
              <a:solidFill>
                <a:srgbClr val="FFFFFF"/>
              </a:solidFill>
              <a:latin typeface="Consolas"/>
              <a:ea typeface="Consolas"/>
              <a:cs typeface="Consolas"/>
              <a:sym typeface="Consolas"/>
            </a:endParaRPr>
          </a:p>
          <a:p>
            <a:pPr indent="0" lvl="0" marL="0" rtl="0" algn="r">
              <a:spcBef>
                <a:spcPts val="0"/>
              </a:spcBef>
              <a:spcAft>
                <a:spcPts val="0"/>
              </a:spcAft>
              <a:buNone/>
            </a:pPr>
            <a:r>
              <a:t/>
            </a:r>
            <a:endParaRPr>
              <a:solidFill>
                <a:srgbClr val="FFFFFF"/>
              </a:solidFill>
              <a:latin typeface="Consolas"/>
              <a:ea typeface="Consolas"/>
              <a:cs typeface="Consolas"/>
              <a:sym typeface="Consolas"/>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68"/>
          <p:cNvSpPr/>
          <p:nvPr/>
        </p:nvSpPr>
        <p:spPr>
          <a:xfrm>
            <a:off x="6951300" y="1859450"/>
            <a:ext cx="1986000" cy="660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68"/>
          <p:cNvSpPr txBox="1"/>
          <p:nvPr>
            <p:ph idx="1" type="body"/>
          </p:nvPr>
        </p:nvSpPr>
        <p:spPr>
          <a:xfrm>
            <a:off x="311700" y="1194775"/>
            <a:ext cx="8520600" cy="271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Dresden Analysis of Images Suite</a:t>
            </a:r>
            <a:endParaRPr/>
          </a:p>
          <a:p>
            <a:pPr indent="0" lvl="0" marL="0" rtl="0" algn="l">
              <a:spcBef>
                <a:spcPts val="1600"/>
              </a:spcBef>
              <a:spcAft>
                <a:spcPts val="0"/>
              </a:spcAft>
              <a:buNone/>
            </a:pPr>
            <a:r>
              <a:rPr lang="en"/>
              <a:t>Represents the first funding dedicated to support Fiji</a:t>
            </a:r>
            <a:endParaRPr/>
          </a:p>
          <a:p>
            <a:pPr indent="0" lvl="0" marL="0" rtl="0" algn="l">
              <a:spcBef>
                <a:spcPts val="1600"/>
              </a:spcBef>
              <a:spcAft>
                <a:spcPts val="0"/>
              </a:spcAft>
              <a:buNone/>
            </a:pPr>
            <a:r>
              <a:rPr lang="en"/>
              <a:t>Fiji becomes part of de.NBI German Bioinformatics network</a:t>
            </a:r>
            <a:endParaRPr/>
          </a:p>
          <a:p>
            <a:pPr indent="0" lvl="0" marL="0" rtl="0" algn="l">
              <a:spcBef>
                <a:spcPts val="1600"/>
              </a:spcBef>
              <a:spcAft>
                <a:spcPts val="0"/>
              </a:spcAft>
              <a:buNone/>
            </a:pPr>
            <a:r>
              <a:rPr lang="en"/>
              <a:t>Provide and maintain stable software stack for image analysis</a:t>
            </a:r>
            <a:endParaRPr/>
          </a:p>
          <a:p>
            <a:pPr indent="0" lvl="0" marL="0" rtl="0" algn="l">
              <a:spcBef>
                <a:spcPts val="1600"/>
              </a:spcBef>
              <a:spcAft>
                <a:spcPts val="1600"/>
              </a:spcAft>
              <a:buNone/>
            </a:pPr>
            <a:r>
              <a:rPr lang="en"/>
              <a:t>Training events: hackathons and learnathons</a:t>
            </a:r>
            <a:endParaRPr/>
          </a:p>
        </p:txBody>
      </p:sp>
      <p:sp>
        <p:nvSpPr>
          <p:cNvPr id="747" name="Google Shape;747;p68"/>
          <p:cNvSpPr txBox="1"/>
          <p:nvPr/>
        </p:nvSpPr>
        <p:spPr>
          <a:xfrm>
            <a:off x="5325125" y="4562775"/>
            <a:ext cx="3671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https://imagej.net/DAIS</a:t>
            </a:r>
            <a:endParaRPr>
              <a:solidFill>
                <a:srgbClr val="FFFFFF"/>
              </a:solidFill>
              <a:latin typeface="Consolas"/>
              <a:ea typeface="Consolas"/>
              <a:cs typeface="Consolas"/>
              <a:sym typeface="Consolas"/>
            </a:endParaRPr>
          </a:p>
        </p:txBody>
      </p:sp>
      <p:pic>
        <p:nvPicPr>
          <p:cNvPr id="748" name="Google Shape;748;p68"/>
          <p:cNvPicPr preferRelativeResize="0"/>
          <p:nvPr/>
        </p:nvPicPr>
        <p:blipFill rotWithShape="1">
          <a:blip r:embed="rId3">
            <a:alphaModFix/>
          </a:blip>
          <a:srcRect b="1248" l="0" r="0" t="1238"/>
          <a:stretch/>
        </p:blipFill>
        <p:spPr>
          <a:xfrm>
            <a:off x="0" y="0"/>
            <a:ext cx="9144003" cy="1057984"/>
          </a:xfrm>
          <a:prstGeom prst="rect">
            <a:avLst/>
          </a:prstGeom>
          <a:noFill/>
          <a:ln>
            <a:noFill/>
          </a:ln>
        </p:spPr>
      </p:pic>
      <p:grpSp>
        <p:nvGrpSpPr>
          <p:cNvPr id="749" name="Google Shape;749;p68"/>
          <p:cNvGrpSpPr/>
          <p:nvPr/>
        </p:nvGrpSpPr>
        <p:grpSpPr>
          <a:xfrm>
            <a:off x="7037925" y="2632575"/>
            <a:ext cx="1899300" cy="861300"/>
            <a:chOff x="7051275" y="3565625"/>
            <a:chExt cx="1899300" cy="861300"/>
          </a:xfrm>
        </p:grpSpPr>
        <p:sp>
          <p:nvSpPr>
            <p:cNvPr id="750" name="Google Shape;750;p68"/>
            <p:cNvSpPr/>
            <p:nvPr/>
          </p:nvSpPr>
          <p:spPr>
            <a:xfrm>
              <a:off x="7051275" y="3565625"/>
              <a:ext cx="1899300" cy="861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1" name="Google Shape;751;p68"/>
            <p:cNvPicPr preferRelativeResize="0"/>
            <p:nvPr/>
          </p:nvPicPr>
          <p:blipFill>
            <a:blip r:embed="rId4">
              <a:alphaModFix/>
            </a:blip>
            <a:stretch>
              <a:fillRect/>
            </a:stretch>
          </p:blipFill>
          <p:spPr>
            <a:xfrm>
              <a:off x="7116500" y="3578120"/>
              <a:ext cx="1762500" cy="804900"/>
            </a:xfrm>
            <a:prstGeom prst="rect">
              <a:avLst/>
            </a:prstGeom>
            <a:noFill/>
            <a:ln>
              <a:noFill/>
            </a:ln>
          </p:spPr>
        </p:pic>
      </p:grpSp>
      <p:grpSp>
        <p:nvGrpSpPr>
          <p:cNvPr id="752" name="Google Shape;752;p68"/>
          <p:cNvGrpSpPr/>
          <p:nvPr/>
        </p:nvGrpSpPr>
        <p:grpSpPr>
          <a:xfrm>
            <a:off x="5664825" y="3597663"/>
            <a:ext cx="3272400" cy="861300"/>
            <a:chOff x="3478950" y="3565625"/>
            <a:chExt cx="3272400" cy="861300"/>
          </a:xfrm>
        </p:grpSpPr>
        <p:sp>
          <p:nvSpPr>
            <p:cNvPr id="753" name="Google Shape;753;p68"/>
            <p:cNvSpPr/>
            <p:nvPr/>
          </p:nvSpPr>
          <p:spPr>
            <a:xfrm>
              <a:off x="3478950" y="3565625"/>
              <a:ext cx="3272400" cy="861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4" name="Google Shape;754;p68"/>
            <p:cNvPicPr preferRelativeResize="0"/>
            <p:nvPr/>
          </p:nvPicPr>
          <p:blipFill>
            <a:blip r:embed="rId5">
              <a:alphaModFix/>
            </a:blip>
            <a:stretch>
              <a:fillRect/>
            </a:stretch>
          </p:blipFill>
          <p:spPr>
            <a:xfrm>
              <a:off x="3545650" y="3565625"/>
              <a:ext cx="3152399" cy="829674"/>
            </a:xfrm>
            <a:prstGeom prst="rect">
              <a:avLst/>
            </a:prstGeom>
            <a:noFill/>
            <a:ln>
              <a:noFill/>
            </a:ln>
          </p:spPr>
        </p:pic>
      </p:grpSp>
      <p:pic>
        <p:nvPicPr>
          <p:cNvPr id="755" name="Google Shape;755;p68"/>
          <p:cNvPicPr preferRelativeResize="0"/>
          <p:nvPr/>
        </p:nvPicPr>
        <p:blipFill>
          <a:blip r:embed="rId6">
            <a:alphaModFix/>
          </a:blip>
          <a:stretch>
            <a:fillRect/>
          </a:stretch>
        </p:blipFill>
        <p:spPr>
          <a:xfrm>
            <a:off x="3292350" y="4176350"/>
            <a:ext cx="669903" cy="861300"/>
          </a:xfrm>
          <a:prstGeom prst="rect">
            <a:avLst/>
          </a:prstGeom>
          <a:noFill/>
          <a:ln>
            <a:noFill/>
          </a:ln>
        </p:spPr>
      </p:pic>
      <p:pic>
        <p:nvPicPr>
          <p:cNvPr id="756" name="Google Shape;756;p68"/>
          <p:cNvPicPr preferRelativeResize="0"/>
          <p:nvPr/>
        </p:nvPicPr>
        <p:blipFill>
          <a:blip r:embed="rId7">
            <a:alphaModFix/>
          </a:blip>
          <a:stretch>
            <a:fillRect/>
          </a:stretch>
        </p:blipFill>
        <p:spPr>
          <a:xfrm>
            <a:off x="4592502" y="4176312"/>
            <a:ext cx="932468" cy="861375"/>
          </a:xfrm>
          <a:prstGeom prst="rect">
            <a:avLst/>
          </a:prstGeom>
          <a:noFill/>
          <a:ln>
            <a:noFill/>
          </a:ln>
        </p:spPr>
      </p:pic>
      <p:pic>
        <p:nvPicPr>
          <p:cNvPr id="757" name="Google Shape;757;p68"/>
          <p:cNvPicPr preferRelativeResize="0"/>
          <p:nvPr/>
        </p:nvPicPr>
        <p:blipFill>
          <a:blip r:embed="rId8">
            <a:alphaModFix/>
          </a:blip>
          <a:stretch>
            <a:fillRect/>
          </a:stretch>
        </p:blipFill>
        <p:spPr>
          <a:xfrm flipH="1">
            <a:off x="4008925" y="4176275"/>
            <a:ext cx="536912" cy="861375"/>
          </a:xfrm>
          <a:prstGeom prst="rect">
            <a:avLst/>
          </a:prstGeom>
          <a:noFill/>
          <a:ln>
            <a:noFill/>
          </a:ln>
        </p:spPr>
      </p:pic>
      <p:pic>
        <p:nvPicPr>
          <p:cNvPr id="758" name="Google Shape;758;p68"/>
          <p:cNvPicPr preferRelativeResize="0"/>
          <p:nvPr/>
        </p:nvPicPr>
        <p:blipFill>
          <a:blip r:embed="rId9">
            <a:alphaModFix/>
          </a:blip>
          <a:stretch>
            <a:fillRect/>
          </a:stretch>
        </p:blipFill>
        <p:spPr>
          <a:xfrm>
            <a:off x="311700" y="4176273"/>
            <a:ext cx="717810" cy="861375"/>
          </a:xfrm>
          <a:prstGeom prst="rect">
            <a:avLst/>
          </a:prstGeom>
          <a:noFill/>
          <a:ln>
            <a:noFill/>
          </a:ln>
        </p:spPr>
      </p:pic>
      <p:pic>
        <p:nvPicPr>
          <p:cNvPr id="759" name="Google Shape;759;p68"/>
          <p:cNvPicPr preferRelativeResize="0"/>
          <p:nvPr/>
        </p:nvPicPr>
        <p:blipFill>
          <a:blip r:embed="rId10">
            <a:alphaModFix/>
          </a:blip>
          <a:stretch>
            <a:fillRect/>
          </a:stretch>
        </p:blipFill>
        <p:spPr>
          <a:xfrm>
            <a:off x="1079038" y="4176287"/>
            <a:ext cx="834508" cy="861375"/>
          </a:xfrm>
          <a:prstGeom prst="rect">
            <a:avLst/>
          </a:prstGeom>
          <a:noFill/>
          <a:ln>
            <a:noFill/>
          </a:ln>
        </p:spPr>
      </p:pic>
      <p:pic>
        <p:nvPicPr>
          <p:cNvPr id="760" name="Google Shape;760;p68"/>
          <p:cNvPicPr preferRelativeResize="0"/>
          <p:nvPr/>
        </p:nvPicPr>
        <p:blipFill>
          <a:blip r:embed="rId11">
            <a:alphaModFix/>
          </a:blip>
          <a:stretch>
            <a:fillRect/>
          </a:stretch>
        </p:blipFill>
        <p:spPr>
          <a:xfrm>
            <a:off x="7061237" y="979700"/>
            <a:ext cx="1852675" cy="753850"/>
          </a:xfrm>
          <a:prstGeom prst="rect">
            <a:avLst/>
          </a:prstGeom>
          <a:noFill/>
          <a:ln>
            <a:noFill/>
          </a:ln>
        </p:spPr>
      </p:pic>
      <p:pic>
        <p:nvPicPr>
          <p:cNvPr id="761" name="Google Shape;761;p68"/>
          <p:cNvPicPr preferRelativeResize="0"/>
          <p:nvPr/>
        </p:nvPicPr>
        <p:blipFill>
          <a:blip r:embed="rId12">
            <a:alphaModFix/>
          </a:blip>
          <a:stretch>
            <a:fillRect/>
          </a:stretch>
        </p:blipFill>
        <p:spPr>
          <a:xfrm>
            <a:off x="6959725" y="1880163"/>
            <a:ext cx="1954188" cy="605798"/>
          </a:xfrm>
          <a:prstGeom prst="rect">
            <a:avLst/>
          </a:prstGeom>
          <a:noFill/>
          <a:ln>
            <a:noFill/>
          </a:ln>
        </p:spPr>
      </p:pic>
      <p:pic>
        <p:nvPicPr>
          <p:cNvPr id="762" name="Google Shape;762;p68"/>
          <p:cNvPicPr preferRelativeResize="0"/>
          <p:nvPr/>
        </p:nvPicPr>
        <p:blipFill>
          <a:blip r:embed="rId13">
            <a:alphaModFix/>
          </a:blip>
          <a:stretch>
            <a:fillRect/>
          </a:stretch>
        </p:blipFill>
        <p:spPr>
          <a:xfrm>
            <a:off x="1963100" y="4176290"/>
            <a:ext cx="717800" cy="86136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pic>
        <p:nvPicPr>
          <p:cNvPr id="767" name="Google Shape;767;p69"/>
          <p:cNvPicPr preferRelativeResize="0"/>
          <p:nvPr/>
        </p:nvPicPr>
        <p:blipFill rotWithShape="1">
          <a:blip r:embed="rId4">
            <a:alphaModFix/>
          </a:blip>
          <a:srcRect b="1248" l="0" r="0" t="1238"/>
          <a:stretch/>
        </p:blipFill>
        <p:spPr>
          <a:xfrm>
            <a:off x="0" y="0"/>
            <a:ext cx="9144003" cy="1057984"/>
          </a:xfrm>
          <a:prstGeom prst="rect">
            <a:avLst/>
          </a:prstGeom>
          <a:noFill/>
          <a:ln>
            <a:noFill/>
          </a:ln>
        </p:spPr>
      </p:pic>
      <p:pic>
        <p:nvPicPr>
          <p:cNvPr id="768" name="Google Shape;768;p69"/>
          <p:cNvPicPr preferRelativeResize="0"/>
          <p:nvPr/>
        </p:nvPicPr>
        <p:blipFill>
          <a:blip r:embed="rId5">
            <a:alphaModFix/>
          </a:blip>
          <a:stretch>
            <a:fillRect/>
          </a:stretch>
        </p:blipFill>
        <p:spPr>
          <a:xfrm>
            <a:off x="2502950" y="4176263"/>
            <a:ext cx="669903" cy="861300"/>
          </a:xfrm>
          <a:prstGeom prst="rect">
            <a:avLst/>
          </a:prstGeom>
          <a:noFill/>
          <a:ln>
            <a:noFill/>
          </a:ln>
        </p:spPr>
      </p:pic>
      <p:pic>
        <p:nvPicPr>
          <p:cNvPr id="769" name="Google Shape;769;p69"/>
          <p:cNvPicPr preferRelativeResize="0"/>
          <p:nvPr/>
        </p:nvPicPr>
        <p:blipFill>
          <a:blip r:embed="rId6">
            <a:alphaModFix/>
          </a:blip>
          <a:stretch>
            <a:fillRect/>
          </a:stretch>
        </p:blipFill>
        <p:spPr>
          <a:xfrm>
            <a:off x="58425" y="4176273"/>
            <a:ext cx="717810" cy="861375"/>
          </a:xfrm>
          <a:prstGeom prst="rect">
            <a:avLst/>
          </a:prstGeom>
          <a:noFill/>
          <a:ln>
            <a:noFill/>
          </a:ln>
        </p:spPr>
      </p:pic>
      <p:pic>
        <p:nvPicPr>
          <p:cNvPr id="770" name="Google Shape;770;p69"/>
          <p:cNvPicPr preferRelativeResize="0"/>
          <p:nvPr/>
        </p:nvPicPr>
        <p:blipFill>
          <a:blip r:embed="rId7">
            <a:alphaModFix/>
          </a:blip>
          <a:stretch>
            <a:fillRect/>
          </a:stretch>
        </p:blipFill>
        <p:spPr>
          <a:xfrm>
            <a:off x="815150" y="4176287"/>
            <a:ext cx="834508" cy="861375"/>
          </a:xfrm>
          <a:prstGeom prst="rect">
            <a:avLst/>
          </a:prstGeom>
          <a:noFill/>
          <a:ln>
            <a:noFill/>
          </a:ln>
        </p:spPr>
      </p:pic>
      <p:grpSp>
        <p:nvGrpSpPr>
          <p:cNvPr id="771" name="Google Shape;771;p69"/>
          <p:cNvGrpSpPr/>
          <p:nvPr/>
        </p:nvGrpSpPr>
        <p:grpSpPr>
          <a:xfrm>
            <a:off x="3208300" y="4176263"/>
            <a:ext cx="3272400" cy="861300"/>
            <a:chOff x="3478950" y="3565625"/>
            <a:chExt cx="3272400" cy="861300"/>
          </a:xfrm>
        </p:grpSpPr>
        <p:sp>
          <p:nvSpPr>
            <p:cNvPr id="772" name="Google Shape;772;p69"/>
            <p:cNvSpPr/>
            <p:nvPr/>
          </p:nvSpPr>
          <p:spPr>
            <a:xfrm>
              <a:off x="3478950" y="3565625"/>
              <a:ext cx="3272400" cy="861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3" name="Google Shape;773;p69"/>
            <p:cNvPicPr preferRelativeResize="0"/>
            <p:nvPr/>
          </p:nvPicPr>
          <p:blipFill>
            <a:blip r:embed="rId8">
              <a:alphaModFix/>
            </a:blip>
            <a:stretch>
              <a:fillRect/>
            </a:stretch>
          </p:blipFill>
          <p:spPr>
            <a:xfrm>
              <a:off x="3545650" y="3565625"/>
              <a:ext cx="3152399" cy="829674"/>
            </a:xfrm>
            <a:prstGeom prst="rect">
              <a:avLst/>
            </a:prstGeom>
            <a:noFill/>
            <a:ln>
              <a:noFill/>
            </a:ln>
          </p:spPr>
        </p:pic>
      </p:grpSp>
      <p:pic>
        <p:nvPicPr>
          <p:cNvPr id="774" name="Google Shape;774;p69"/>
          <p:cNvPicPr preferRelativeResize="0"/>
          <p:nvPr/>
        </p:nvPicPr>
        <p:blipFill>
          <a:blip r:embed="rId9">
            <a:alphaModFix/>
          </a:blip>
          <a:stretch>
            <a:fillRect/>
          </a:stretch>
        </p:blipFill>
        <p:spPr>
          <a:xfrm>
            <a:off x="1211213" y="977975"/>
            <a:ext cx="2236401" cy="1533800"/>
          </a:xfrm>
          <a:prstGeom prst="rect">
            <a:avLst/>
          </a:prstGeom>
          <a:noFill/>
          <a:ln>
            <a:noFill/>
          </a:ln>
        </p:spPr>
      </p:pic>
      <p:pic>
        <p:nvPicPr>
          <p:cNvPr id="775" name="Google Shape;775;p69"/>
          <p:cNvPicPr preferRelativeResize="0"/>
          <p:nvPr/>
        </p:nvPicPr>
        <p:blipFill>
          <a:blip r:embed="rId10">
            <a:alphaModFix/>
          </a:blip>
          <a:stretch>
            <a:fillRect/>
          </a:stretch>
        </p:blipFill>
        <p:spPr>
          <a:xfrm>
            <a:off x="3497638" y="977975"/>
            <a:ext cx="2983065" cy="1533800"/>
          </a:xfrm>
          <a:prstGeom prst="rect">
            <a:avLst/>
          </a:prstGeom>
          <a:noFill/>
          <a:ln>
            <a:noFill/>
          </a:ln>
        </p:spPr>
      </p:pic>
      <p:pic>
        <p:nvPicPr>
          <p:cNvPr id="776" name="Google Shape;776;p69"/>
          <p:cNvPicPr preferRelativeResize="0"/>
          <p:nvPr/>
        </p:nvPicPr>
        <p:blipFill>
          <a:blip r:embed="rId11">
            <a:alphaModFix/>
          </a:blip>
          <a:stretch>
            <a:fillRect/>
          </a:stretch>
        </p:blipFill>
        <p:spPr>
          <a:xfrm>
            <a:off x="6568550" y="977975"/>
            <a:ext cx="2440928" cy="4059602"/>
          </a:xfrm>
          <a:prstGeom prst="rect">
            <a:avLst/>
          </a:prstGeom>
          <a:noFill/>
          <a:ln>
            <a:noFill/>
          </a:ln>
        </p:spPr>
      </p:pic>
      <p:pic>
        <p:nvPicPr>
          <p:cNvPr id="777" name="Google Shape;777;p69"/>
          <p:cNvPicPr preferRelativeResize="0"/>
          <p:nvPr/>
        </p:nvPicPr>
        <p:blipFill>
          <a:blip r:embed="rId12">
            <a:alphaModFix/>
          </a:blip>
          <a:stretch>
            <a:fillRect/>
          </a:stretch>
        </p:blipFill>
        <p:spPr>
          <a:xfrm>
            <a:off x="1204198" y="2577125"/>
            <a:ext cx="2663610" cy="1533801"/>
          </a:xfrm>
          <a:prstGeom prst="rect">
            <a:avLst/>
          </a:prstGeom>
          <a:noFill/>
          <a:ln>
            <a:noFill/>
          </a:ln>
        </p:spPr>
      </p:pic>
      <p:pic>
        <p:nvPicPr>
          <p:cNvPr id="778" name="Google Shape;778;p69"/>
          <p:cNvPicPr preferRelativeResize="0"/>
          <p:nvPr/>
        </p:nvPicPr>
        <p:blipFill>
          <a:blip r:embed="rId13">
            <a:alphaModFix/>
          </a:blip>
          <a:stretch>
            <a:fillRect/>
          </a:stretch>
        </p:blipFill>
        <p:spPr>
          <a:xfrm>
            <a:off x="3913688" y="2577125"/>
            <a:ext cx="2567024" cy="1533800"/>
          </a:xfrm>
          <a:prstGeom prst="rect">
            <a:avLst/>
          </a:prstGeom>
          <a:noFill/>
          <a:ln>
            <a:noFill/>
          </a:ln>
        </p:spPr>
      </p:pic>
      <p:pic>
        <p:nvPicPr>
          <p:cNvPr id="779" name="Google Shape;779;p69"/>
          <p:cNvPicPr preferRelativeResize="0"/>
          <p:nvPr/>
        </p:nvPicPr>
        <p:blipFill>
          <a:blip r:embed="rId14">
            <a:alphaModFix/>
          </a:blip>
          <a:stretch>
            <a:fillRect/>
          </a:stretch>
        </p:blipFill>
        <p:spPr>
          <a:xfrm>
            <a:off x="1688600" y="4176275"/>
            <a:ext cx="778890" cy="891050"/>
          </a:xfrm>
          <a:prstGeom prst="rect">
            <a:avLst/>
          </a:prstGeom>
          <a:noFill/>
          <a:ln>
            <a:noFill/>
          </a:ln>
        </p:spPr>
      </p:pic>
      <p:sp>
        <p:nvSpPr>
          <p:cNvPr id="780" name="Google Shape;780;p69"/>
          <p:cNvSpPr txBox="1"/>
          <p:nvPr>
            <p:ph idx="1" type="body"/>
          </p:nvPr>
        </p:nvSpPr>
        <p:spPr>
          <a:xfrm>
            <a:off x="111750" y="1194775"/>
            <a:ext cx="1092300" cy="86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Hackathons </a:t>
            </a:r>
            <a:endParaRPr sz="1200"/>
          </a:p>
          <a:p>
            <a:pPr indent="0" lvl="0" marL="0" rtl="0" algn="l">
              <a:spcBef>
                <a:spcPts val="1600"/>
              </a:spcBef>
              <a:spcAft>
                <a:spcPts val="1600"/>
              </a:spcAft>
              <a:buNone/>
            </a:pPr>
            <a:r>
              <a:rPr lang="en" sz="1200"/>
              <a:t>2016, 2017</a:t>
            </a:r>
            <a:endParaRPr sz="1200"/>
          </a:p>
        </p:txBody>
      </p:sp>
      <p:sp>
        <p:nvSpPr>
          <p:cNvPr id="781" name="Google Shape;781;p69"/>
          <p:cNvSpPr txBox="1"/>
          <p:nvPr>
            <p:ph idx="1" type="body"/>
          </p:nvPr>
        </p:nvSpPr>
        <p:spPr>
          <a:xfrm>
            <a:off x="111750" y="2913375"/>
            <a:ext cx="1092300" cy="86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Learnathons</a:t>
            </a:r>
            <a:r>
              <a:rPr lang="en" sz="1200"/>
              <a:t> </a:t>
            </a:r>
            <a:endParaRPr sz="1200"/>
          </a:p>
          <a:p>
            <a:pPr indent="0" lvl="0" marL="0" rtl="0" algn="l">
              <a:spcBef>
                <a:spcPts val="1600"/>
              </a:spcBef>
              <a:spcAft>
                <a:spcPts val="1600"/>
              </a:spcAft>
              <a:buNone/>
            </a:pPr>
            <a:r>
              <a:rPr lang="en" sz="1200"/>
              <a:t>2017, 2018</a:t>
            </a:r>
            <a:endParaRPr sz="12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70"/>
          <p:cNvSpPr txBox="1"/>
          <p:nvPr>
            <p:ph idx="1" type="body"/>
          </p:nvPr>
        </p:nvSpPr>
        <p:spPr>
          <a:xfrm>
            <a:off x="311700" y="13554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Generalize BigDataViewer cached images</a:t>
            </a:r>
            <a:endParaRPr/>
          </a:p>
          <a:p>
            <a:pPr indent="0" lvl="0" marL="0" rtl="0" algn="l">
              <a:spcBef>
                <a:spcPts val="1600"/>
              </a:spcBef>
              <a:spcAft>
                <a:spcPts val="1600"/>
              </a:spcAft>
              <a:buNone/>
            </a:pPr>
            <a:r>
              <a:rPr b="1" i="1" lang="en"/>
              <a:t>Writable</a:t>
            </a:r>
            <a:r>
              <a:rPr lang="en"/>
              <a:t> cached images</a:t>
            </a:r>
            <a:endParaRPr/>
          </a:p>
        </p:txBody>
      </p:sp>
      <p:sp>
        <p:nvSpPr>
          <p:cNvPr id="787" name="Google Shape;787;p70"/>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https://github.com/imglib/imglib2-cache</a:t>
            </a:r>
            <a:endParaRPr>
              <a:solidFill>
                <a:srgbClr val="FFFFFF"/>
              </a:solidFill>
              <a:latin typeface="Consolas"/>
              <a:ea typeface="Consolas"/>
              <a:cs typeface="Consolas"/>
              <a:sym typeface="Consolas"/>
            </a:endParaRPr>
          </a:p>
        </p:txBody>
      </p:sp>
      <p:pic>
        <p:nvPicPr>
          <p:cNvPr id="788" name="Google Shape;788;p70"/>
          <p:cNvPicPr preferRelativeResize="0"/>
          <p:nvPr/>
        </p:nvPicPr>
        <p:blipFill>
          <a:blip r:embed="rId3">
            <a:alphaModFix/>
          </a:blip>
          <a:stretch>
            <a:fillRect/>
          </a:stretch>
        </p:blipFill>
        <p:spPr>
          <a:xfrm>
            <a:off x="325125" y="4116312"/>
            <a:ext cx="834508" cy="861375"/>
          </a:xfrm>
          <a:prstGeom prst="rect">
            <a:avLst/>
          </a:prstGeom>
          <a:noFill/>
          <a:ln>
            <a:noFill/>
          </a:ln>
        </p:spPr>
      </p:pic>
      <p:pic>
        <p:nvPicPr>
          <p:cNvPr id="789" name="Google Shape;789;p70"/>
          <p:cNvPicPr preferRelativeResize="0"/>
          <p:nvPr/>
        </p:nvPicPr>
        <p:blipFill rotWithShape="1">
          <a:blip r:embed="rId4">
            <a:alphaModFix/>
          </a:blip>
          <a:srcRect b="1314" l="0" r="0" t="1304"/>
          <a:stretch/>
        </p:blipFill>
        <p:spPr>
          <a:xfrm>
            <a:off x="0" y="0"/>
            <a:ext cx="9144003" cy="1056582"/>
          </a:xfrm>
          <a:prstGeom prst="rect">
            <a:avLst/>
          </a:prstGeom>
          <a:noFill/>
          <a:ln>
            <a:noFill/>
          </a:ln>
        </p:spPr>
      </p:pic>
      <p:pic>
        <p:nvPicPr>
          <p:cNvPr id="790" name="Google Shape;790;p70"/>
          <p:cNvPicPr preferRelativeResize="0"/>
          <p:nvPr/>
        </p:nvPicPr>
        <p:blipFill>
          <a:blip r:embed="rId5">
            <a:alphaModFix/>
          </a:blip>
          <a:stretch>
            <a:fillRect/>
          </a:stretch>
        </p:blipFill>
        <p:spPr>
          <a:xfrm>
            <a:off x="1235825" y="4116300"/>
            <a:ext cx="717809" cy="861375"/>
          </a:xfrm>
          <a:prstGeom prst="rect">
            <a:avLst/>
          </a:prstGeom>
          <a:noFill/>
          <a:ln>
            <a:noFill/>
          </a:ln>
        </p:spPr>
      </p:pic>
      <p:pic>
        <p:nvPicPr>
          <p:cNvPr id="791" name="Google Shape;791;p70"/>
          <p:cNvPicPr preferRelativeResize="0"/>
          <p:nvPr/>
        </p:nvPicPr>
        <p:blipFill rotWithShape="1">
          <a:blip r:embed="rId6">
            <a:alphaModFix/>
          </a:blip>
          <a:srcRect b="52965" l="0" r="0" t="0"/>
          <a:stretch/>
        </p:blipFill>
        <p:spPr>
          <a:xfrm>
            <a:off x="5017950" y="1355450"/>
            <a:ext cx="3814351" cy="312462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95" name="Shape 795"/>
        <p:cNvGrpSpPr/>
        <p:nvPr/>
      </p:nvGrpSpPr>
      <p:grpSpPr>
        <a:xfrm>
          <a:off x="0" y="0"/>
          <a:ext cx="0" cy="0"/>
          <a:chOff x="0" y="0"/>
          <a:chExt cx="0" cy="0"/>
        </a:xfrm>
      </p:grpSpPr>
      <p:sp>
        <p:nvSpPr>
          <p:cNvPr id="796" name="Google Shape;796;p71"/>
          <p:cNvSpPr txBox="1"/>
          <p:nvPr>
            <p:ph idx="1" type="body"/>
          </p:nvPr>
        </p:nvSpPr>
        <p:spPr>
          <a:xfrm>
            <a:off x="311700" y="13554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Geometric, p</a:t>
            </a:r>
            <a:r>
              <a:rPr lang="en"/>
              <a:t>arametrized ROI shapes</a:t>
            </a:r>
            <a:endParaRPr/>
          </a:p>
          <a:p>
            <a:pPr indent="0" lvl="0" marL="0" rtl="0" algn="l">
              <a:spcBef>
                <a:spcPts val="1600"/>
              </a:spcBef>
              <a:spcAft>
                <a:spcPts val="0"/>
              </a:spcAft>
              <a:buNone/>
            </a:pPr>
            <a:r>
              <a:rPr lang="en"/>
              <a:t>Combine in tree hierarchy with:</a:t>
            </a:r>
            <a:endParaRPr/>
          </a:p>
          <a:p>
            <a:pPr indent="-342900" lvl="0" marL="457200" rtl="0" algn="l">
              <a:spcBef>
                <a:spcPts val="1600"/>
              </a:spcBef>
              <a:spcAft>
                <a:spcPts val="0"/>
              </a:spcAft>
              <a:buSzPts val="1800"/>
              <a:buChar char="●"/>
            </a:pPr>
            <a:r>
              <a:rPr lang="en"/>
              <a:t>Boolean operations</a:t>
            </a:r>
            <a:endParaRPr/>
          </a:p>
          <a:p>
            <a:pPr indent="-342900" lvl="0" marL="457200" rtl="0" algn="l">
              <a:spcBef>
                <a:spcPts val="0"/>
              </a:spcBef>
              <a:spcAft>
                <a:spcPts val="0"/>
              </a:spcAft>
              <a:buSzPts val="1800"/>
              <a:buChar char="●"/>
            </a:pPr>
            <a:r>
              <a:rPr lang="en"/>
              <a:t>Transformations</a:t>
            </a:r>
            <a:endParaRPr/>
          </a:p>
        </p:txBody>
      </p:sp>
      <p:sp>
        <p:nvSpPr>
          <p:cNvPr id="797" name="Google Shape;797;p71"/>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https://imagej.net/Hackathon</a:t>
            </a:r>
            <a:endParaRPr>
              <a:solidFill>
                <a:srgbClr val="FFFFFF"/>
              </a:solidFill>
              <a:latin typeface="Consolas"/>
              <a:ea typeface="Consolas"/>
              <a:cs typeface="Consolas"/>
              <a:sym typeface="Consolas"/>
            </a:endParaRPr>
          </a:p>
        </p:txBody>
      </p:sp>
      <p:pic>
        <p:nvPicPr>
          <p:cNvPr id="798" name="Google Shape;798;p71"/>
          <p:cNvPicPr preferRelativeResize="0"/>
          <p:nvPr/>
        </p:nvPicPr>
        <p:blipFill rotWithShape="1">
          <a:blip r:embed="rId3">
            <a:alphaModFix/>
          </a:blip>
          <a:srcRect b="1333" l="0" r="0" t="1343"/>
          <a:stretch/>
        </p:blipFill>
        <p:spPr>
          <a:xfrm>
            <a:off x="0" y="0"/>
            <a:ext cx="9144003" cy="1055882"/>
          </a:xfrm>
          <a:prstGeom prst="rect">
            <a:avLst/>
          </a:prstGeom>
          <a:noFill/>
          <a:ln>
            <a:noFill/>
          </a:ln>
        </p:spPr>
      </p:pic>
      <p:pic>
        <p:nvPicPr>
          <p:cNvPr id="799" name="Google Shape;799;p71"/>
          <p:cNvPicPr preferRelativeResize="0"/>
          <p:nvPr/>
        </p:nvPicPr>
        <p:blipFill>
          <a:blip r:embed="rId4">
            <a:alphaModFix/>
          </a:blip>
          <a:stretch>
            <a:fillRect/>
          </a:stretch>
        </p:blipFill>
        <p:spPr>
          <a:xfrm>
            <a:off x="311700" y="4098750"/>
            <a:ext cx="703147" cy="878925"/>
          </a:xfrm>
          <a:prstGeom prst="rect">
            <a:avLst/>
          </a:prstGeom>
          <a:noFill/>
          <a:ln>
            <a:noFill/>
          </a:ln>
        </p:spPr>
      </p:pic>
      <p:pic>
        <p:nvPicPr>
          <p:cNvPr id="800" name="Google Shape;800;p71"/>
          <p:cNvPicPr preferRelativeResize="0"/>
          <p:nvPr/>
        </p:nvPicPr>
        <p:blipFill>
          <a:blip r:embed="rId5">
            <a:alphaModFix/>
          </a:blip>
          <a:stretch>
            <a:fillRect/>
          </a:stretch>
        </p:blipFill>
        <p:spPr>
          <a:xfrm>
            <a:off x="2046200" y="4098750"/>
            <a:ext cx="851495" cy="878925"/>
          </a:xfrm>
          <a:prstGeom prst="rect">
            <a:avLst/>
          </a:prstGeom>
          <a:noFill/>
          <a:ln>
            <a:noFill/>
          </a:ln>
        </p:spPr>
      </p:pic>
      <p:pic>
        <p:nvPicPr>
          <p:cNvPr id="801" name="Google Shape;801;p71"/>
          <p:cNvPicPr preferRelativeResize="0"/>
          <p:nvPr/>
        </p:nvPicPr>
        <p:blipFill>
          <a:blip r:embed="rId6">
            <a:alphaModFix/>
          </a:blip>
          <a:stretch>
            <a:fillRect/>
          </a:stretch>
        </p:blipFill>
        <p:spPr>
          <a:xfrm>
            <a:off x="1091050" y="4098750"/>
            <a:ext cx="878951" cy="878925"/>
          </a:xfrm>
          <a:prstGeom prst="rect">
            <a:avLst/>
          </a:prstGeom>
          <a:noFill/>
          <a:ln>
            <a:noFill/>
          </a:ln>
        </p:spPr>
      </p:pic>
      <p:pic>
        <p:nvPicPr>
          <p:cNvPr id="802" name="Google Shape;802;p71"/>
          <p:cNvPicPr preferRelativeResize="0"/>
          <p:nvPr/>
        </p:nvPicPr>
        <p:blipFill>
          <a:blip r:embed="rId7">
            <a:alphaModFix/>
          </a:blip>
          <a:stretch>
            <a:fillRect/>
          </a:stretch>
        </p:blipFill>
        <p:spPr>
          <a:xfrm>
            <a:off x="2973900" y="4098750"/>
            <a:ext cx="732425" cy="878925"/>
          </a:xfrm>
          <a:prstGeom prst="rect">
            <a:avLst/>
          </a:prstGeom>
          <a:noFill/>
          <a:ln>
            <a:noFill/>
          </a:ln>
        </p:spPr>
      </p:pic>
      <p:pic>
        <p:nvPicPr>
          <p:cNvPr id="803" name="Google Shape;803;p71"/>
          <p:cNvPicPr preferRelativeResize="0"/>
          <p:nvPr/>
        </p:nvPicPr>
        <p:blipFill rotWithShape="1">
          <a:blip r:embed="rId8">
            <a:alphaModFix/>
          </a:blip>
          <a:srcRect b="0" l="0" r="0" t="0"/>
          <a:stretch/>
        </p:blipFill>
        <p:spPr>
          <a:xfrm>
            <a:off x="3782525" y="4098725"/>
            <a:ext cx="878950" cy="878950"/>
          </a:xfrm>
          <a:prstGeom prst="rect">
            <a:avLst/>
          </a:prstGeom>
          <a:noFill/>
          <a:ln>
            <a:noFill/>
          </a:ln>
        </p:spPr>
      </p:pic>
      <p:pic>
        <p:nvPicPr>
          <p:cNvPr id="804" name="Google Shape;804;p71"/>
          <p:cNvPicPr preferRelativeResize="0"/>
          <p:nvPr/>
        </p:nvPicPr>
        <p:blipFill>
          <a:blip r:embed="rId9">
            <a:alphaModFix/>
          </a:blip>
          <a:stretch>
            <a:fillRect/>
          </a:stretch>
        </p:blipFill>
        <p:spPr>
          <a:xfrm>
            <a:off x="4536837" y="1055875"/>
            <a:ext cx="4612064" cy="3711900"/>
          </a:xfrm>
          <a:prstGeom prst="rect">
            <a:avLst/>
          </a:prstGeom>
          <a:noFill/>
          <a:ln>
            <a:noFill/>
          </a:ln>
        </p:spPr>
      </p:pic>
      <p:sp>
        <p:nvSpPr>
          <p:cNvPr id="805" name="Google Shape;805;p71"/>
          <p:cNvSpPr/>
          <p:nvPr/>
        </p:nvSpPr>
        <p:spPr>
          <a:xfrm>
            <a:off x="221600" y="3277375"/>
            <a:ext cx="2577600" cy="5715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6" name="Google Shape;806;p71"/>
          <p:cNvPicPr preferRelativeResize="0"/>
          <p:nvPr/>
        </p:nvPicPr>
        <p:blipFill>
          <a:blip r:embed="rId10">
            <a:alphaModFix/>
          </a:blip>
          <a:stretch>
            <a:fillRect/>
          </a:stretch>
        </p:blipFill>
        <p:spPr>
          <a:xfrm>
            <a:off x="313271" y="3365450"/>
            <a:ext cx="2370830" cy="414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8"/>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https://loci.wisc.edu/software/visbio</a:t>
            </a:r>
            <a:endParaRPr>
              <a:solidFill>
                <a:srgbClr val="FFFFFF"/>
              </a:solidFill>
              <a:latin typeface="Consolas"/>
              <a:ea typeface="Consolas"/>
              <a:cs typeface="Consolas"/>
              <a:sym typeface="Consolas"/>
            </a:endParaRPr>
          </a:p>
        </p:txBody>
      </p:sp>
      <p:pic>
        <p:nvPicPr>
          <p:cNvPr id="123" name="Google Shape;123;p18"/>
          <p:cNvPicPr preferRelativeResize="0"/>
          <p:nvPr/>
        </p:nvPicPr>
        <p:blipFill rotWithShape="1">
          <a:blip r:embed="rId3">
            <a:alphaModFix/>
          </a:blip>
          <a:srcRect b="0" l="0" r="0" t="0"/>
          <a:stretch/>
        </p:blipFill>
        <p:spPr>
          <a:xfrm>
            <a:off x="311700" y="4116300"/>
            <a:ext cx="861375" cy="861375"/>
          </a:xfrm>
          <a:prstGeom prst="rect">
            <a:avLst/>
          </a:prstGeom>
          <a:noFill/>
          <a:ln>
            <a:noFill/>
          </a:ln>
        </p:spPr>
      </p:pic>
      <p:pic>
        <p:nvPicPr>
          <p:cNvPr id="124" name="Google Shape;124;p18"/>
          <p:cNvPicPr preferRelativeResize="0"/>
          <p:nvPr/>
        </p:nvPicPr>
        <p:blipFill>
          <a:blip r:embed="rId4">
            <a:alphaModFix/>
          </a:blip>
          <a:stretch>
            <a:fillRect/>
          </a:stretch>
        </p:blipFill>
        <p:spPr>
          <a:xfrm>
            <a:off x="0" y="0"/>
            <a:ext cx="9144003" cy="1084965"/>
          </a:xfrm>
          <a:prstGeom prst="rect">
            <a:avLst/>
          </a:prstGeom>
          <a:noFill/>
          <a:ln>
            <a:noFill/>
          </a:ln>
        </p:spPr>
      </p:pic>
      <p:pic>
        <p:nvPicPr>
          <p:cNvPr id="125" name="Google Shape;125;p18"/>
          <p:cNvPicPr preferRelativeResize="0"/>
          <p:nvPr/>
        </p:nvPicPr>
        <p:blipFill>
          <a:blip r:embed="rId5">
            <a:alphaModFix/>
          </a:blip>
          <a:stretch>
            <a:fillRect/>
          </a:stretch>
        </p:blipFill>
        <p:spPr>
          <a:xfrm>
            <a:off x="1249275" y="4116300"/>
            <a:ext cx="709749" cy="951050"/>
          </a:xfrm>
          <a:prstGeom prst="rect">
            <a:avLst/>
          </a:prstGeom>
          <a:noFill/>
          <a:ln>
            <a:noFill/>
          </a:ln>
        </p:spPr>
      </p:pic>
      <p:pic>
        <p:nvPicPr>
          <p:cNvPr id="126" name="Google Shape;126;p18"/>
          <p:cNvPicPr preferRelativeResize="0"/>
          <p:nvPr/>
        </p:nvPicPr>
        <p:blipFill rotWithShape="1">
          <a:blip r:embed="rId6">
            <a:alphaModFix/>
          </a:blip>
          <a:srcRect b="2909" l="0" r="0" t="2919"/>
          <a:stretch/>
        </p:blipFill>
        <p:spPr>
          <a:xfrm>
            <a:off x="7613100" y="3343575"/>
            <a:ext cx="1219200" cy="1219200"/>
          </a:xfrm>
          <a:prstGeom prst="rect">
            <a:avLst/>
          </a:prstGeom>
          <a:noFill/>
          <a:ln>
            <a:noFill/>
          </a:ln>
        </p:spPr>
      </p:pic>
      <p:sp>
        <p:nvSpPr>
          <p:cNvPr id="127" name="Google Shape;127;p18"/>
          <p:cNvSpPr txBox="1"/>
          <p:nvPr/>
        </p:nvSpPr>
        <p:spPr>
          <a:xfrm>
            <a:off x="3882700" y="4913250"/>
            <a:ext cx="5113800" cy="300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chemeClr val="dk1"/>
                </a:solidFill>
                <a:latin typeface="Times New Roman"/>
                <a:ea typeface="Times New Roman"/>
                <a:cs typeface="Times New Roman"/>
                <a:sym typeface="Times New Roman"/>
              </a:rPr>
              <a:t>Rueden C. et al. (2004) </a:t>
            </a:r>
            <a:r>
              <a:rPr i="1" lang="en" sz="1000">
                <a:solidFill>
                  <a:schemeClr val="dk1"/>
                </a:solidFill>
                <a:latin typeface="Times New Roman"/>
                <a:ea typeface="Times New Roman"/>
                <a:cs typeface="Times New Roman"/>
                <a:sym typeface="Times New Roman"/>
              </a:rPr>
              <a:t>Traffic</a:t>
            </a:r>
            <a:r>
              <a:rPr lang="en" sz="1000">
                <a:solidFill>
                  <a:schemeClr val="dk1"/>
                </a:solidFill>
                <a:latin typeface="Times New Roman"/>
                <a:ea typeface="Times New Roman"/>
                <a:cs typeface="Times New Roman"/>
                <a:sym typeface="Times New Roman"/>
              </a:rPr>
              <a:t>, Rueden C. et al. (2006) </a:t>
            </a:r>
            <a:r>
              <a:rPr i="1" lang="en" sz="1000">
                <a:solidFill>
                  <a:schemeClr val="dk1"/>
                </a:solidFill>
                <a:latin typeface="Times New Roman"/>
                <a:ea typeface="Times New Roman"/>
                <a:cs typeface="Times New Roman"/>
                <a:sym typeface="Times New Roman"/>
              </a:rPr>
              <a:t>Microscopy Today</a:t>
            </a:r>
            <a:endParaRPr i="1" sz="1000">
              <a:solidFill>
                <a:schemeClr val="dk1"/>
              </a:solidFill>
              <a:latin typeface="Times New Roman"/>
              <a:ea typeface="Times New Roman"/>
              <a:cs typeface="Times New Roman"/>
              <a:sym typeface="Times New Roman"/>
            </a:endParaRPr>
          </a:p>
          <a:p>
            <a:pPr indent="0" lvl="0" marL="0" rtl="0" algn="r">
              <a:spcBef>
                <a:spcPts val="0"/>
              </a:spcBef>
              <a:spcAft>
                <a:spcPts val="0"/>
              </a:spcAft>
              <a:buNone/>
            </a:pPr>
            <a:r>
              <a:t/>
            </a:r>
            <a:endParaRPr i="1" sz="1000">
              <a:solidFill>
                <a:schemeClr val="dk1"/>
              </a:solidFill>
              <a:latin typeface="Times New Roman"/>
              <a:ea typeface="Times New Roman"/>
              <a:cs typeface="Times New Roman"/>
              <a:sym typeface="Times New Roman"/>
            </a:endParaRPr>
          </a:p>
        </p:txBody>
      </p:sp>
      <p:pic>
        <p:nvPicPr>
          <p:cNvPr id="128" name="Google Shape;128;p18"/>
          <p:cNvPicPr preferRelativeResize="0"/>
          <p:nvPr/>
        </p:nvPicPr>
        <p:blipFill>
          <a:blip r:embed="rId7">
            <a:alphaModFix/>
          </a:blip>
          <a:stretch>
            <a:fillRect/>
          </a:stretch>
        </p:blipFill>
        <p:spPr>
          <a:xfrm>
            <a:off x="3774874" y="1032568"/>
            <a:ext cx="1049225" cy="3889899"/>
          </a:xfrm>
          <a:prstGeom prst="rect">
            <a:avLst/>
          </a:prstGeom>
          <a:noFill/>
          <a:ln>
            <a:noFill/>
          </a:ln>
        </p:spPr>
      </p:pic>
      <p:pic>
        <p:nvPicPr>
          <p:cNvPr id="129" name="Google Shape;129;p18"/>
          <p:cNvPicPr preferRelativeResize="0"/>
          <p:nvPr/>
        </p:nvPicPr>
        <p:blipFill>
          <a:blip r:embed="rId8">
            <a:alphaModFix/>
          </a:blip>
          <a:stretch>
            <a:fillRect/>
          </a:stretch>
        </p:blipFill>
        <p:spPr>
          <a:xfrm>
            <a:off x="311694" y="1115521"/>
            <a:ext cx="3221839" cy="2633376"/>
          </a:xfrm>
          <a:prstGeom prst="rect">
            <a:avLst/>
          </a:prstGeom>
          <a:noFill/>
          <a:ln>
            <a:noFill/>
          </a:ln>
        </p:spPr>
      </p:pic>
      <p:pic>
        <p:nvPicPr>
          <p:cNvPr id="130" name="Google Shape;130;p18"/>
          <p:cNvPicPr preferRelativeResize="0"/>
          <p:nvPr/>
        </p:nvPicPr>
        <p:blipFill>
          <a:blip r:embed="rId9">
            <a:alphaModFix/>
          </a:blip>
          <a:stretch>
            <a:fillRect/>
          </a:stretch>
        </p:blipFill>
        <p:spPr>
          <a:xfrm>
            <a:off x="5070525" y="1032568"/>
            <a:ext cx="1968851" cy="3484301"/>
          </a:xfrm>
          <a:prstGeom prst="rect">
            <a:avLst/>
          </a:prstGeom>
          <a:noFill/>
          <a:ln>
            <a:noFill/>
          </a:ln>
        </p:spPr>
      </p:pic>
      <p:pic>
        <p:nvPicPr>
          <p:cNvPr id="131" name="Google Shape;131;p18"/>
          <p:cNvPicPr preferRelativeResize="0"/>
          <p:nvPr/>
        </p:nvPicPr>
        <p:blipFill>
          <a:blip r:embed="rId10">
            <a:alphaModFix/>
          </a:blip>
          <a:stretch>
            <a:fillRect/>
          </a:stretch>
        </p:blipFill>
        <p:spPr>
          <a:xfrm>
            <a:off x="7201635" y="1178767"/>
            <a:ext cx="1783208" cy="16943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pic>
        <p:nvPicPr>
          <p:cNvPr id="811" name="Google Shape;811;p72"/>
          <p:cNvPicPr preferRelativeResize="0"/>
          <p:nvPr/>
        </p:nvPicPr>
        <p:blipFill rotWithShape="1">
          <a:blip r:embed="rId3">
            <a:alphaModFix/>
          </a:blip>
          <a:srcRect b="0" l="-1760" r="1760" t="0"/>
          <a:stretch/>
        </p:blipFill>
        <p:spPr>
          <a:xfrm>
            <a:off x="318113" y="977572"/>
            <a:ext cx="8678379" cy="4089724"/>
          </a:xfrm>
          <a:prstGeom prst="rect">
            <a:avLst/>
          </a:prstGeom>
          <a:noFill/>
          <a:ln>
            <a:noFill/>
          </a:ln>
        </p:spPr>
      </p:pic>
      <p:sp>
        <p:nvSpPr>
          <p:cNvPr id="812" name="Google Shape;812;p72"/>
          <p:cNvSpPr txBox="1"/>
          <p:nvPr/>
        </p:nvSpPr>
        <p:spPr>
          <a:xfrm>
            <a:off x="3687100" y="1979600"/>
            <a:ext cx="5309400" cy="6258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latin typeface="Consolas"/>
                <a:ea typeface="Consolas"/>
                <a:cs typeface="Consolas"/>
                <a:sym typeface="Consolas"/>
              </a:rPr>
              <a:t>https://imagej.github.io/tutorials</a:t>
            </a:r>
            <a:br>
              <a:rPr lang="en">
                <a:latin typeface="Consolas"/>
                <a:ea typeface="Consolas"/>
                <a:cs typeface="Consolas"/>
                <a:sym typeface="Consolas"/>
              </a:rPr>
            </a:br>
            <a:r>
              <a:rPr lang="en">
                <a:latin typeface="Consolas"/>
                <a:ea typeface="Consolas"/>
                <a:cs typeface="Consolas"/>
                <a:sym typeface="Consolas"/>
              </a:rPr>
              <a:t>https://imagej.net/Jupyter</a:t>
            </a:r>
            <a:br>
              <a:rPr lang="en">
                <a:latin typeface="Consolas"/>
                <a:ea typeface="Consolas"/>
                <a:cs typeface="Consolas"/>
                <a:sym typeface="Consolas"/>
              </a:rPr>
            </a:br>
            <a:endParaRPr>
              <a:latin typeface="Consolas"/>
              <a:ea typeface="Consolas"/>
              <a:cs typeface="Consolas"/>
              <a:sym typeface="Consolas"/>
            </a:endParaRPr>
          </a:p>
          <a:p>
            <a:pPr indent="0" lvl="0" marL="0" rtl="0" algn="r">
              <a:spcBef>
                <a:spcPts val="0"/>
              </a:spcBef>
              <a:spcAft>
                <a:spcPts val="0"/>
              </a:spcAft>
              <a:buNone/>
            </a:pPr>
            <a:r>
              <a:t/>
            </a:r>
            <a:endParaRPr>
              <a:latin typeface="Consolas"/>
              <a:ea typeface="Consolas"/>
              <a:cs typeface="Consolas"/>
              <a:sym typeface="Consolas"/>
            </a:endParaRPr>
          </a:p>
        </p:txBody>
      </p:sp>
      <p:pic>
        <p:nvPicPr>
          <p:cNvPr id="813" name="Google Shape;813;p72"/>
          <p:cNvPicPr preferRelativeResize="0"/>
          <p:nvPr/>
        </p:nvPicPr>
        <p:blipFill rotWithShape="1">
          <a:blip r:embed="rId4">
            <a:alphaModFix/>
          </a:blip>
          <a:srcRect b="1437" l="0" r="0" t="1437"/>
          <a:stretch/>
        </p:blipFill>
        <p:spPr>
          <a:xfrm>
            <a:off x="0" y="0"/>
            <a:ext cx="9144003" cy="1053785"/>
          </a:xfrm>
          <a:prstGeom prst="rect">
            <a:avLst/>
          </a:prstGeom>
          <a:noFill/>
          <a:ln>
            <a:noFill/>
          </a:ln>
        </p:spPr>
      </p:pic>
      <p:pic>
        <p:nvPicPr>
          <p:cNvPr id="814" name="Google Shape;814;p72"/>
          <p:cNvPicPr preferRelativeResize="0"/>
          <p:nvPr/>
        </p:nvPicPr>
        <p:blipFill>
          <a:blip r:embed="rId5">
            <a:alphaModFix/>
          </a:blip>
          <a:stretch>
            <a:fillRect/>
          </a:stretch>
        </p:blipFill>
        <p:spPr>
          <a:xfrm>
            <a:off x="6519225" y="1050887"/>
            <a:ext cx="861375" cy="861375"/>
          </a:xfrm>
          <a:prstGeom prst="rect">
            <a:avLst/>
          </a:prstGeom>
          <a:noFill/>
          <a:ln>
            <a:noFill/>
          </a:ln>
        </p:spPr>
      </p:pic>
      <p:pic>
        <p:nvPicPr>
          <p:cNvPr id="815" name="Google Shape;815;p72"/>
          <p:cNvPicPr preferRelativeResize="0"/>
          <p:nvPr/>
        </p:nvPicPr>
        <p:blipFill>
          <a:blip r:embed="rId6">
            <a:alphaModFix/>
          </a:blip>
          <a:stretch>
            <a:fillRect/>
          </a:stretch>
        </p:blipFill>
        <p:spPr>
          <a:xfrm>
            <a:off x="5581650" y="1050887"/>
            <a:ext cx="861375" cy="861375"/>
          </a:xfrm>
          <a:prstGeom prst="rect">
            <a:avLst/>
          </a:prstGeom>
          <a:noFill/>
          <a:ln>
            <a:noFill/>
          </a:ln>
        </p:spPr>
      </p:pic>
      <p:pic>
        <p:nvPicPr>
          <p:cNvPr id="816" name="Google Shape;816;p72"/>
          <p:cNvPicPr preferRelativeResize="0"/>
          <p:nvPr/>
        </p:nvPicPr>
        <p:blipFill>
          <a:blip r:embed="rId7">
            <a:alphaModFix/>
          </a:blip>
          <a:stretch>
            <a:fillRect/>
          </a:stretch>
        </p:blipFill>
        <p:spPr>
          <a:xfrm>
            <a:off x="7456800" y="1042112"/>
            <a:ext cx="703146" cy="878925"/>
          </a:xfrm>
          <a:prstGeom prst="rect">
            <a:avLst/>
          </a:prstGeom>
          <a:noFill/>
          <a:ln>
            <a:noFill/>
          </a:ln>
        </p:spPr>
      </p:pic>
      <p:pic>
        <p:nvPicPr>
          <p:cNvPr id="817" name="Google Shape;817;p72"/>
          <p:cNvPicPr preferRelativeResize="0"/>
          <p:nvPr/>
        </p:nvPicPr>
        <p:blipFill>
          <a:blip r:embed="rId8">
            <a:alphaModFix/>
          </a:blip>
          <a:stretch>
            <a:fillRect/>
          </a:stretch>
        </p:blipFill>
        <p:spPr>
          <a:xfrm>
            <a:off x="8236150" y="1042099"/>
            <a:ext cx="703150" cy="878938"/>
          </a:xfrm>
          <a:prstGeom prst="rect">
            <a:avLst/>
          </a:prstGeom>
          <a:noFill/>
          <a:ln>
            <a:noFill/>
          </a:ln>
        </p:spPr>
      </p:pic>
      <p:pic>
        <p:nvPicPr>
          <p:cNvPr id="818" name="Google Shape;818;p72"/>
          <p:cNvPicPr preferRelativeResize="0"/>
          <p:nvPr/>
        </p:nvPicPr>
        <p:blipFill>
          <a:blip r:embed="rId9">
            <a:alphaModFix/>
          </a:blip>
          <a:stretch>
            <a:fillRect/>
          </a:stretch>
        </p:blipFill>
        <p:spPr>
          <a:xfrm>
            <a:off x="6898225" y="2605474"/>
            <a:ext cx="2041075" cy="551075"/>
          </a:xfrm>
          <a:prstGeom prst="rect">
            <a:avLst/>
          </a:prstGeom>
          <a:noFill/>
          <a:ln>
            <a:noFill/>
          </a:ln>
        </p:spPr>
      </p:pic>
      <p:pic>
        <p:nvPicPr>
          <p:cNvPr id="819" name="Google Shape;819;p72"/>
          <p:cNvPicPr preferRelativeResize="0"/>
          <p:nvPr/>
        </p:nvPicPr>
        <p:blipFill>
          <a:blip r:embed="rId10">
            <a:alphaModFix/>
          </a:blip>
          <a:stretch>
            <a:fillRect/>
          </a:stretch>
        </p:blipFill>
        <p:spPr>
          <a:xfrm>
            <a:off x="7456800" y="3156550"/>
            <a:ext cx="1461974" cy="4719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73"/>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https://github.com/imglib/imglyb</a:t>
            </a:r>
            <a:endParaRPr>
              <a:solidFill>
                <a:srgbClr val="FFFFFF"/>
              </a:solidFill>
              <a:latin typeface="Consolas"/>
              <a:ea typeface="Consolas"/>
              <a:cs typeface="Consolas"/>
              <a:sym typeface="Consolas"/>
            </a:endParaRPr>
          </a:p>
        </p:txBody>
      </p:sp>
      <p:pic>
        <p:nvPicPr>
          <p:cNvPr id="825" name="Google Shape;825;p73"/>
          <p:cNvPicPr preferRelativeResize="0"/>
          <p:nvPr/>
        </p:nvPicPr>
        <p:blipFill rotWithShape="1">
          <a:blip r:embed="rId3">
            <a:alphaModFix/>
          </a:blip>
          <a:srcRect b="1371" l="0" r="0" t="1371"/>
          <a:stretch/>
        </p:blipFill>
        <p:spPr>
          <a:xfrm>
            <a:off x="0" y="0"/>
            <a:ext cx="9144003" cy="1055183"/>
          </a:xfrm>
          <a:prstGeom prst="rect">
            <a:avLst/>
          </a:prstGeom>
          <a:noFill/>
          <a:ln>
            <a:noFill/>
          </a:ln>
        </p:spPr>
      </p:pic>
      <p:pic>
        <p:nvPicPr>
          <p:cNvPr id="826" name="Google Shape;826;p73"/>
          <p:cNvPicPr preferRelativeResize="0"/>
          <p:nvPr/>
        </p:nvPicPr>
        <p:blipFill>
          <a:blip r:embed="rId4">
            <a:alphaModFix/>
          </a:blip>
          <a:stretch>
            <a:fillRect/>
          </a:stretch>
        </p:blipFill>
        <p:spPr>
          <a:xfrm>
            <a:off x="311700" y="4116300"/>
            <a:ext cx="861375" cy="861375"/>
          </a:xfrm>
          <a:prstGeom prst="rect">
            <a:avLst/>
          </a:prstGeom>
          <a:noFill/>
          <a:ln>
            <a:noFill/>
          </a:ln>
        </p:spPr>
      </p:pic>
      <p:pic>
        <p:nvPicPr>
          <p:cNvPr id="827" name="Google Shape;827;p73"/>
          <p:cNvPicPr preferRelativeResize="0"/>
          <p:nvPr/>
        </p:nvPicPr>
        <p:blipFill>
          <a:blip r:embed="rId5">
            <a:alphaModFix/>
          </a:blip>
          <a:stretch>
            <a:fillRect/>
          </a:stretch>
        </p:blipFill>
        <p:spPr>
          <a:xfrm>
            <a:off x="5078111" y="1031848"/>
            <a:ext cx="3989690" cy="3507601"/>
          </a:xfrm>
          <a:prstGeom prst="rect">
            <a:avLst/>
          </a:prstGeom>
          <a:noFill/>
          <a:ln>
            <a:noFill/>
          </a:ln>
        </p:spPr>
      </p:pic>
      <p:pic>
        <p:nvPicPr>
          <p:cNvPr id="828" name="Google Shape;828;p73"/>
          <p:cNvPicPr preferRelativeResize="0"/>
          <p:nvPr/>
        </p:nvPicPr>
        <p:blipFill>
          <a:blip r:embed="rId6">
            <a:alphaModFix/>
          </a:blip>
          <a:stretch>
            <a:fillRect/>
          </a:stretch>
        </p:blipFill>
        <p:spPr>
          <a:xfrm>
            <a:off x="1487595" y="1502950"/>
            <a:ext cx="3525955" cy="3507600"/>
          </a:xfrm>
          <a:prstGeom prst="rect">
            <a:avLst/>
          </a:prstGeom>
          <a:noFill/>
          <a:ln>
            <a:noFill/>
          </a:ln>
        </p:spPr>
      </p:pic>
      <p:sp>
        <p:nvSpPr>
          <p:cNvPr id="829" name="Google Shape;829;p73"/>
          <p:cNvSpPr txBox="1"/>
          <p:nvPr>
            <p:ph idx="1" type="body"/>
          </p:nvPr>
        </p:nvSpPr>
        <p:spPr>
          <a:xfrm>
            <a:off x="311700" y="943985"/>
            <a:ext cx="4701900" cy="534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i="1" lang="en"/>
              <a:t>Shared image memory</a:t>
            </a:r>
            <a:r>
              <a:rPr lang="en"/>
              <a:t>: numpy + ImgLib2</a:t>
            </a:r>
            <a:endParaRPr/>
          </a:p>
        </p:txBody>
      </p:sp>
      <p:pic>
        <p:nvPicPr>
          <p:cNvPr id="830" name="Google Shape;830;p73"/>
          <p:cNvPicPr preferRelativeResize="0"/>
          <p:nvPr/>
        </p:nvPicPr>
        <p:blipFill>
          <a:blip r:embed="rId7">
            <a:alphaModFix/>
          </a:blip>
          <a:stretch>
            <a:fillRect/>
          </a:stretch>
        </p:blipFill>
        <p:spPr>
          <a:xfrm>
            <a:off x="311692" y="3178717"/>
            <a:ext cx="861375" cy="8613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74"/>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https://pypi.org/project/pyimagej</a:t>
            </a:r>
            <a:endParaRPr>
              <a:solidFill>
                <a:srgbClr val="FFFFFF"/>
              </a:solidFill>
              <a:latin typeface="Consolas"/>
              <a:ea typeface="Consolas"/>
              <a:cs typeface="Consolas"/>
              <a:sym typeface="Consolas"/>
            </a:endParaRPr>
          </a:p>
        </p:txBody>
      </p:sp>
      <p:pic>
        <p:nvPicPr>
          <p:cNvPr id="836" name="Google Shape;836;p74"/>
          <p:cNvPicPr preferRelativeResize="0"/>
          <p:nvPr/>
        </p:nvPicPr>
        <p:blipFill rotWithShape="1">
          <a:blip r:embed="rId3">
            <a:alphaModFix/>
          </a:blip>
          <a:srcRect b="1437" l="0" r="0" t="1437"/>
          <a:stretch/>
        </p:blipFill>
        <p:spPr>
          <a:xfrm>
            <a:off x="0" y="0"/>
            <a:ext cx="9144003" cy="1053785"/>
          </a:xfrm>
          <a:prstGeom prst="rect">
            <a:avLst/>
          </a:prstGeom>
          <a:noFill/>
          <a:ln>
            <a:noFill/>
          </a:ln>
        </p:spPr>
      </p:pic>
      <p:pic>
        <p:nvPicPr>
          <p:cNvPr id="837" name="Google Shape;837;p74"/>
          <p:cNvPicPr preferRelativeResize="0"/>
          <p:nvPr/>
        </p:nvPicPr>
        <p:blipFill>
          <a:blip r:embed="rId4">
            <a:alphaModFix/>
          </a:blip>
          <a:stretch>
            <a:fillRect/>
          </a:stretch>
        </p:blipFill>
        <p:spPr>
          <a:xfrm>
            <a:off x="838200" y="1206185"/>
            <a:ext cx="3548441" cy="3204189"/>
          </a:xfrm>
          <a:prstGeom prst="rect">
            <a:avLst/>
          </a:prstGeom>
          <a:noFill/>
          <a:ln>
            <a:noFill/>
          </a:ln>
        </p:spPr>
      </p:pic>
      <p:pic>
        <p:nvPicPr>
          <p:cNvPr id="838" name="Google Shape;838;p74"/>
          <p:cNvPicPr preferRelativeResize="0"/>
          <p:nvPr/>
        </p:nvPicPr>
        <p:blipFill>
          <a:blip r:embed="rId5">
            <a:alphaModFix/>
          </a:blip>
          <a:stretch>
            <a:fillRect/>
          </a:stretch>
        </p:blipFill>
        <p:spPr>
          <a:xfrm>
            <a:off x="4539041" y="1206185"/>
            <a:ext cx="3799658" cy="3204190"/>
          </a:xfrm>
          <a:prstGeom prst="rect">
            <a:avLst/>
          </a:prstGeom>
          <a:noFill/>
          <a:ln>
            <a:noFill/>
          </a:ln>
        </p:spPr>
      </p:pic>
      <p:pic>
        <p:nvPicPr>
          <p:cNvPr id="839" name="Google Shape;839;p74"/>
          <p:cNvPicPr preferRelativeResize="0"/>
          <p:nvPr/>
        </p:nvPicPr>
        <p:blipFill>
          <a:blip r:embed="rId6">
            <a:alphaModFix/>
          </a:blip>
          <a:stretch>
            <a:fillRect/>
          </a:stretch>
        </p:blipFill>
        <p:spPr>
          <a:xfrm>
            <a:off x="8135125" y="1002199"/>
            <a:ext cx="861375" cy="861375"/>
          </a:xfrm>
          <a:prstGeom prst="rect">
            <a:avLst/>
          </a:prstGeom>
          <a:noFill/>
          <a:ln>
            <a:noFill/>
          </a:ln>
        </p:spPr>
      </p:pic>
      <p:pic>
        <p:nvPicPr>
          <p:cNvPr id="840" name="Google Shape;840;p74"/>
          <p:cNvPicPr preferRelativeResize="0"/>
          <p:nvPr/>
        </p:nvPicPr>
        <p:blipFill>
          <a:blip r:embed="rId7">
            <a:alphaModFix/>
          </a:blip>
          <a:stretch>
            <a:fillRect/>
          </a:stretch>
        </p:blipFill>
        <p:spPr>
          <a:xfrm>
            <a:off x="8135125" y="2858699"/>
            <a:ext cx="861375" cy="861375"/>
          </a:xfrm>
          <a:prstGeom prst="rect">
            <a:avLst/>
          </a:prstGeom>
          <a:noFill/>
          <a:ln>
            <a:noFill/>
          </a:ln>
        </p:spPr>
      </p:pic>
      <p:pic>
        <p:nvPicPr>
          <p:cNvPr id="841" name="Google Shape;841;p74"/>
          <p:cNvPicPr preferRelativeResize="0"/>
          <p:nvPr/>
        </p:nvPicPr>
        <p:blipFill>
          <a:blip r:embed="rId8">
            <a:alphaModFix/>
          </a:blip>
          <a:stretch>
            <a:fillRect/>
          </a:stretch>
        </p:blipFill>
        <p:spPr>
          <a:xfrm>
            <a:off x="8135125" y="1939775"/>
            <a:ext cx="861375" cy="8613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75"/>
          <p:cNvSpPr txBox="1"/>
          <p:nvPr/>
        </p:nvSpPr>
        <p:spPr>
          <a:xfrm>
            <a:off x="3687100" y="4257975"/>
            <a:ext cx="5309400" cy="6288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https://imagej.net/TensorFlow</a:t>
            </a:r>
            <a:endParaRPr>
              <a:solidFill>
                <a:srgbClr val="FFFFFF"/>
              </a:solidFill>
              <a:latin typeface="Consolas"/>
              <a:ea typeface="Consolas"/>
              <a:cs typeface="Consolas"/>
              <a:sym typeface="Consolas"/>
            </a:endParaRPr>
          </a:p>
          <a:p>
            <a:pPr indent="0" lvl="0" marL="0" rtl="0" algn="r">
              <a:spcBef>
                <a:spcPts val="0"/>
              </a:spcBef>
              <a:spcAft>
                <a:spcPts val="0"/>
              </a:spcAft>
              <a:buNone/>
            </a:pPr>
            <a:r>
              <a:rPr lang="en">
                <a:solidFill>
                  <a:srgbClr val="FFFFFF"/>
                </a:solidFill>
                <a:latin typeface="Consolas"/>
                <a:ea typeface="Consolas"/>
                <a:cs typeface="Consolas"/>
                <a:sym typeface="Consolas"/>
              </a:rPr>
              <a:t>https://imagej.net/Microscope_Focus_Quality</a:t>
            </a:r>
            <a:endParaRPr>
              <a:solidFill>
                <a:srgbClr val="FFFFFF"/>
              </a:solidFill>
              <a:latin typeface="Consolas"/>
              <a:ea typeface="Consolas"/>
              <a:cs typeface="Consolas"/>
              <a:sym typeface="Consolas"/>
            </a:endParaRPr>
          </a:p>
        </p:txBody>
      </p:sp>
      <p:pic>
        <p:nvPicPr>
          <p:cNvPr id="847" name="Google Shape;847;p75"/>
          <p:cNvPicPr preferRelativeResize="0"/>
          <p:nvPr/>
        </p:nvPicPr>
        <p:blipFill rotWithShape="1">
          <a:blip r:embed="rId3">
            <a:alphaModFix/>
          </a:blip>
          <a:srcRect b="1409" l="0" r="0" t="1399"/>
          <a:stretch/>
        </p:blipFill>
        <p:spPr>
          <a:xfrm>
            <a:off x="0" y="0"/>
            <a:ext cx="9144003" cy="1054484"/>
          </a:xfrm>
          <a:prstGeom prst="rect">
            <a:avLst/>
          </a:prstGeom>
          <a:noFill/>
          <a:ln>
            <a:noFill/>
          </a:ln>
        </p:spPr>
      </p:pic>
      <p:pic>
        <p:nvPicPr>
          <p:cNvPr id="848" name="Google Shape;848;p75"/>
          <p:cNvPicPr preferRelativeResize="0"/>
          <p:nvPr/>
        </p:nvPicPr>
        <p:blipFill>
          <a:blip r:embed="rId4">
            <a:alphaModFix/>
          </a:blip>
          <a:stretch>
            <a:fillRect/>
          </a:stretch>
        </p:blipFill>
        <p:spPr>
          <a:xfrm>
            <a:off x="1021450" y="4116300"/>
            <a:ext cx="861375" cy="861375"/>
          </a:xfrm>
          <a:prstGeom prst="rect">
            <a:avLst/>
          </a:prstGeom>
          <a:noFill/>
          <a:ln>
            <a:noFill/>
          </a:ln>
        </p:spPr>
      </p:pic>
      <p:pic>
        <p:nvPicPr>
          <p:cNvPr id="849" name="Google Shape;849;p75"/>
          <p:cNvPicPr preferRelativeResize="0"/>
          <p:nvPr/>
        </p:nvPicPr>
        <p:blipFill>
          <a:blip r:embed="rId5">
            <a:alphaModFix/>
          </a:blip>
          <a:stretch>
            <a:fillRect/>
          </a:stretch>
        </p:blipFill>
        <p:spPr>
          <a:xfrm>
            <a:off x="1972225" y="990477"/>
            <a:ext cx="6719474" cy="2012650"/>
          </a:xfrm>
          <a:prstGeom prst="rect">
            <a:avLst/>
          </a:prstGeom>
          <a:noFill/>
          <a:ln>
            <a:noFill/>
          </a:ln>
        </p:spPr>
      </p:pic>
      <p:pic>
        <p:nvPicPr>
          <p:cNvPr id="850" name="Google Shape;850;p75"/>
          <p:cNvPicPr preferRelativeResize="0"/>
          <p:nvPr/>
        </p:nvPicPr>
        <p:blipFill>
          <a:blip r:embed="rId6">
            <a:alphaModFix/>
          </a:blip>
          <a:stretch>
            <a:fillRect/>
          </a:stretch>
        </p:blipFill>
        <p:spPr>
          <a:xfrm>
            <a:off x="2187621" y="4116296"/>
            <a:ext cx="726976" cy="861375"/>
          </a:xfrm>
          <a:prstGeom prst="rect">
            <a:avLst/>
          </a:prstGeom>
          <a:noFill/>
          <a:ln>
            <a:noFill/>
          </a:ln>
        </p:spPr>
      </p:pic>
      <p:pic>
        <p:nvPicPr>
          <p:cNvPr id="851" name="Google Shape;851;p75"/>
          <p:cNvPicPr preferRelativeResize="0"/>
          <p:nvPr/>
        </p:nvPicPr>
        <p:blipFill>
          <a:blip r:embed="rId7">
            <a:alphaModFix/>
          </a:blip>
          <a:stretch>
            <a:fillRect/>
          </a:stretch>
        </p:blipFill>
        <p:spPr>
          <a:xfrm>
            <a:off x="311700" y="4116288"/>
            <a:ext cx="709749" cy="951050"/>
          </a:xfrm>
          <a:prstGeom prst="rect">
            <a:avLst/>
          </a:prstGeom>
          <a:noFill/>
          <a:ln>
            <a:noFill/>
          </a:ln>
        </p:spPr>
      </p:pic>
      <p:pic>
        <p:nvPicPr>
          <p:cNvPr id="852" name="Google Shape;852;p75"/>
          <p:cNvPicPr preferRelativeResize="0"/>
          <p:nvPr/>
        </p:nvPicPr>
        <p:blipFill>
          <a:blip r:embed="rId8">
            <a:alphaModFix/>
          </a:blip>
          <a:stretch>
            <a:fillRect/>
          </a:stretch>
        </p:blipFill>
        <p:spPr>
          <a:xfrm>
            <a:off x="2914600" y="4116300"/>
            <a:ext cx="650948" cy="861374"/>
          </a:xfrm>
          <a:prstGeom prst="rect">
            <a:avLst/>
          </a:prstGeom>
          <a:noFill/>
          <a:ln>
            <a:noFill/>
          </a:ln>
        </p:spPr>
      </p:pic>
      <p:sp>
        <p:nvSpPr>
          <p:cNvPr id="853" name="Google Shape;853;p75"/>
          <p:cNvSpPr/>
          <p:nvPr/>
        </p:nvSpPr>
        <p:spPr>
          <a:xfrm>
            <a:off x="221600" y="3195740"/>
            <a:ext cx="1866000" cy="7872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75"/>
          <p:cNvSpPr/>
          <p:nvPr/>
        </p:nvSpPr>
        <p:spPr>
          <a:xfrm>
            <a:off x="2425963" y="3119523"/>
            <a:ext cx="951000" cy="9510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5" name="Google Shape;855;p75"/>
          <p:cNvPicPr preferRelativeResize="0"/>
          <p:nvPr/>
        </p:nvPicPr>
        <p:blipFill>
          <a:blip r:embed="rId9">
            <a:alphaModFix/>
          </a:blip>
          <a:stretch>
            <a:fillRect/>
          </a:stretch>
        </p:blipFill>
        <p:spPr>
          <a:xfrm>
            <a:off x="311697" y="3213777"/>
            <a:ext cx="1722750" cy="861375"/>
          </a:xfrm>
          <a:prstGeom prst="rect">
            <a:avLst/>
          </a:prstGeom>
          <a:noFill/>
          <a:ln>
            <a:noFill/>
          </a:ln>
        </p:spPr>
      </p:pic>
      <p:pic>
        <p:nvPicPr>
          <p:cNvPr id="856" name="Google Shape;856;p75"/>
          <p:cNvPicPr preferRelativeResize="0"/>
          <p:nvPr/>
        </p:nvPicPr>
        <p:blipFill>
          <a:blip r:embed="rId10">
            <a:alphaModFix/>
          </a:blip>
          <a:stretch>
            <a:fillRect/>
          </a:stretch>
        </p:blipFill>
        <p:spPr>
          <a:xfrm>
            <a:off x="2513450" y="3192518"/>
            <a:ext cx="787251" cy="787251"/>
          </a:xfrm>
          <a:prstGeom prst="rect">
            <a:avLst/>
          </a:prstGeom>
          <a:noFill/>
          <a:ln>
            <a:noFill/>
          </a:ln>
        </p:spPr>
      </p:pic>
      <p:sp>
        <p:nvSpPr>
          <p:cNvPr id="857" name="Google Shape;857;p75"/>
          <p:cNvSpPr txBox="1"/>
          <p:nvPr/>
        </p:nvSpPr>
        <p:spPr>
          <a:xfrm>
            <a:off x="6473100" y="4757175"/>
            <a:ext cx="2453400" cy="296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rgbClr val="FFFFFF"/>
                </a:solidFill>
                <a:latin typeface="Times New Roman"/>
                <a:ea typeface="Times New Roman"/>
                <a:cs typeface="Times New Roman"/>
                <a:sym typeface="Times New Roman"/>
              </a:rPr>
              <a:t>Yang</a:t>
            </a:r>
            <a:r>
              <a:rPr lang="en" sz="1000">
                <a:solidFill>
                  <a:srgbClr val="FFFFFF"/>
                </a:solidFill>
                <a:latin typeface="Times New Roman"/>
                <a:ea typeface="Times New Roman"/>
                <a:cs typeface="Times New Roman"/>
                <a:sym typeface="Times New Roman"/>
              </a:rPr>
              <a:t> S. et al. (2018) </a:t>
            </a:r>
            <a:r>
              <a:rPr i="1" lang="en" sz="1000">
                <a:solidFill>
                  <a:srgbClr val="FFFFFF"/>
                </a:solidFill>
                <a:latin typeface="Times New Roman"/>
                <a:ea typeface="Times New Roman"/>
                <a:cs typeface="Times New Roman"/>
                <a:sym typeface="Times New Roman"/>
              </a:rPr>
              <a:t>BMC BioInformatics</a:t>
            </a:r>
            <a:endParaRPr i="1" sz="1000">
              <a:solidFill>
                <a:srgbClr val="FFFFFF"/>
              </a:solidFill>
              <a:latin typeface="Times New Roman"/>
              <a:ea typeface="Times New Roman"/>
              <a:cs typeface="Times New Roman"/>
              <a:sym typeface="Times New Roman"/>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76"/>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http://csbdeep.bioimagecomputing.com/</a:t>
            </a:r>
            <a:endParaRPr>
              <a:solidFill>
                <a:srgbClr val="FFFFFF"/>
              </a:solidFill>
              <a:latin typeface="Consolas"/>
              <a:ea typeface="Consolas"/>
              <a:cs typeface="Consolas"/>
              <a:sym typeface="Consolas"/>
            </a:endParaRPr>
          </a:p>
        </p:txBody>
      </p:sp>
      <p:pic>
        <p:nvPicPr>
          <p:cNvPr id="863" name="Google Shape;863;p76"/>
          <p:cNvPicPr preferRelativeResize="0"/>
          <p:nvPr/>
        </p:nvPicPr>
        <p:blipFill rotWithShape="1">
          <a:blip r:embed="rId3">
            <a:alphaModFix/>
          </a:blip>
          <a:srcRect b="1475" l="0" r="0" t="1465"/>
          <a:stretch/>
        </p:blipFill>
        <p:spPr>
          <a:xfrm>
            <a:off x="0" y="0"/>
            <a:ext cx="9144003" cy="1053087"/>
          </a:xfrm>
          <a:prstGeom prst="rect">
            <a:avLst/>
          </a:prstGeom>
          <a:noFill/>
          <a:ln>
            <a:noFill/>
          </a:ln>
        </p:spPr>
      </p:pic>
      <p:pic>
        <p:nvPicPr>
          <p:cNvPr id="864" name="Google Shape;864;p76"/>
          <p:cNvPicPr preferRelativeResize="0"/>
          <p:nvPr/>
        </p:nvPicPr>
        <p:blipFill rotWithShape="1">
          <a:blip r:embed="rId4">
            <a:alphaModFix/>
          </a:blip>
          <a:srcRect b="0" l="6375" r="7350" t="0"/>
          <a:stretch/>
        </p:blipFill>
        <p:spPr>
          <a:xfrm>
            <a:off x="235510" y="1134475"/>
            <a:ext cx="4025576" cy="2482174"/>
          </a:xfrm>
          <a:prstGeom prst="rect">
            <a:avLst/>
          </a:prstGeom>
          <a:noFill/>
          <a:ln>
            <a:noFill/>
          </a:ln>
        </p:spPr>
      </p:pic>
      <p:pic>
        <p:nvPicPr>
          <p:cNvPr id="865" name="Google Shape;865;p76"/>
          <p:cNvPicPr preferRelativeResize="0"/>
          <p:nvPr/>
        </p:nvPicPr>
        <p:blipFill>
          <a:blip r:embed="rId5">
            <a:alphaModFix/>
          </a:blip>
          <a:stretch>
            <a:fillRect/>
          </a:stretch>
        </p:blipFill>
        <p:spPr>
          <a:xfrm>
            <a:off x="311700" y="4116300"/>
            <a:ext cx="717806" cy="861375"/>
          </a:xfrm>
          <a:prstGeom prst="rect">
            <a:avLst/>
          </a:prstGeom>
          <a:noFill/>
          <a:ln>
            <a:noFill/>
          </a:ln>
        </p:spPr>
      </p:pic>
      <p:pic>
        <p:nvPicPr>
          <p:cNvPr id="866" name="Google Shape;866;p76"/>
          <p:cNvPicPr preferRelativeResize="0"/>
          <p:nvPr/>
        </p:nvPicPr>
        <p:blipFill>
          <a:blip r:embed="rId6">
            <a:alphaModFix/>
          </a:blip>
          <a:stretch>
            <a:fillRect/>
          </a:stretch>
        </p:blipFill>
        <p:spPr>
          <a:xfrm>
            <a:off x="1029500" y="4116315"/>
            <a:ext cx="717800" cy="861360"/>
          </a:xfrm>
          <a:prstGeom prst="rect">
            <a:avLst/>
          </a:prstGeom>
          <a:noFill/>
          <a:ln>
            <a:noFill/>
          </a:ln>
        </p:spPr>
      </p:pic>
      <p:pic>
        <p:nvPicPr>
          <p:cNvPr id="867" name="Google Shape;867;p76"/>
          <p:cNvPicPr preferRelativeResize="0"/>
          <p:nvPr/>
        </p:nvPicPr>
        <p:blipFill rotWithShape="1">
          <a:blip r:embed="rId7">
            <a:alphaModFix/>
          </a:blip>
          <a:srcRect b="0" l="11113" r="11113" t="0"/>
          <a:stretch/>
        </p:blipFill>
        <p:spPr>
          <a:xfrm>
            <a:off x="1747300" y="4116325"/>
            <a:ext cx="669900" cy="861350"/>
          </a:xfrm>
          <a:prstGeom prst="rect">
            <a:avLst/>
          </a:prstGeom>
          <a:noFill/>
          <a:ln>
            <a:noFill/>
          </a:ln>
        </p:spPr>
      </p:pic>
      <p:pic>
        <p:nvPicPr>
          <p:cNvPr id="868" name="Google Shape;868;p76"/>
          <p:cNvPicPr preferRelativeResize="0"/>
          <p:nvPr/>
        </p:nvPicPr>
        <p:blipFill>
          <a:blip r:embed="rId8">
            <a:alphaModFix/>
          </a:blip>
          <a:stretch>
            <a:fillRect/>
          </a:stretch>
        </p:blipFill>
        <p:spPr>
          <a:xfrm>
            <a:off x="2417200" y="4116303"/>
            <a:ext cx="717800" cy="861360"/>
          </a:xfrm>
          <a:prstGeom prst="rect">
            <a:avLst/>
          </a:prstGeom>
          <a:noFill/>
          <a:ln>
            <a:noFill/>
          </a:ln>
        </p:spPr>
      </p:pic>
      <p:pic>
        <p:nvPicPr>
          <p:cNvPr id="869" name="Google Shape;869;p76"/>
          <p:cNvPicPr preferRelativeResize="0"/>
          <p:nvPr/>
        </p:nvPicPr>
        <p:blipFill>
          <a:blip r:embed="rId9">
            <a:alphaModFix/>
          </a:blip>
          <a:stretch>
            <a:fillRect/>
          </a:stretch>
        </p:blipFill>
        <p:spPr>
          <a:xfrm>
            <a:off x="3902100" y="4116363"/>
            <a:ext cx="669903" cy="861300"/>
          </a:xfrm>
          <a:prstGeom prst="rect">
            <a:avLst/>
          </a:prstGeom>
          <a:noFill/>
          <a:ln>
            <a:noFill/>
          </a:ln>
        </p:spPr>
      </p:pic>
      <p:pic>
        <p:nvPicPr>
          <p:cNvPr id="870" name="Google Shape;870;p76"/>
          <p:cNvPicPr preferRelativeResize="0"/>
          <p:nvPr/>
        </p:nvPicPr>
        <p:blipFill rotWithShape="1">
          <a:blip r:embed="rId10">
            <a:alphaModFix/>
          </a:blip>
          <a:srcRect b="0" l="8395" r="8395" t="0"/>
          <a:stretch/>
        </p:blipFill>
        <p:spPr>
          <a:xfrm>
            <a:off x="3134999" y="4116338"/>
            <a:ext cx="775876" cy="861375"/>
          </a:xfrm>
          <a:prstGeom prst="rect">
            <a:avLst/>
          </a:prstGeom>
          <a:noFill/>
          <a:ln>
            <a:noFill/>
          </a:ln>
        </p:spPr>
      </p:pic>
      <p:pic>
        <p:nvPicPr>
          <p:cNvPr id="871" name="Google Shape;871;p76"/>
          <p:cNvPicPr preferRelativeResize="0"/>
          <p:nvPr/>
        </p:nvPicPr>
        <p:blipFill>
          <a:blip r:embed="rId11">
            <a:alphaModFix/>
          </a:blip>
          <a:stretch>
            <a:fillRect/>
          </a:stretch>
        </p:blipFill>
        <p:spPr>
          <a:xfrm>
            <a:off x="4137925" y="856100"/>
            <a:ext cx="5006074" cy="2911126"/>
          </a:xfrm>
          <a:prstGeom prst="rect">
            <a:avLst/>
          </a:prstGeom>
          <a:noFill/>
          <a:ln>
            <a:noFill/>
          </a:ln>
        </p:spPr>
      </p:pic>
      <p:pic>
        <p:nvPicPr>
          <p:cNvPr id="872" name="Google Shape;872;p76"/>
          <p:cNvPicPr preferRelativeResize="0"/>
          <p:nvPr/>
        </p:nvPicPr>
        <p:blipFill>
          <a:blip r:embed="rId12">
            <a:alphaModFix/>
          </a:blip>
          <a:stretch>
            <a:fillRect/>
          </a:stretch>
        </p:blipFill>
        <p:spPr>
          <a:xfrm flipH="1">
            <a:off x="4572000" y="4116338"/>
            <a:ext cx="536912" cy="861375"/>
          </a:xfrm>
          <a:prstGeom prst="rect">
            <a:avLst/>
          </a:prstGeom>
          <a:noFill/>
          <a:ln>
            <a:noFill/>
          </a:ln>
        </p:spPr>
      </p:pic>
      <p:sp>
        <p:nvSpPr>
          <p:cNvPr id="873" name="Google Shape;873;p76"/>
          <p:cNvSpPr/>
          <p:nvPr/>
        </p:nvSpPr>
        <p:spPr>
          <a:xfrm>
            <a:off x="6368150" y="3394000"/>
            <a:ext cx="1574700" cy="11688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4" name="Google Shape;874;p76"/>
          <p:cNvPicPr preferRelativeResize="0"/>
          <p:nvPr/>
        </p:nvPicPr>
        <p:blipFill>
          <a:blip r:embed="rId13">
            <a:alphaModFix/>
          </a:blip>
          <a:stretch>
            <a:fillRect/>
          </a:stretch>
        </p:blipFill>
        <p:spPr>
          <a:xfrm>
            <a:off x="6465258" y="3423616"/>
            <a:ext cx="1381125" cy="11144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77"/>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https://imagej.net/Hackathon</a:t>
            </a:r>
            <a:endParaRPr>
              <a:solidFill>
                <a:srgbClr val="FFFFFF"/>
              </a:solidFill>
              <a:latin typeface="Consolas"/>
              <a:ea typeface="Consolas"/>
              <a:cs typeface="Consolas"/>
              <a:sym typeface="Consolas"/>
            </a:endParaRPr>
          </a:p>
        </p:txBody>
      </p:sp>
      <p:pic>
        <p:nvPicPr>
          <p:cNvPr id="880" name="Google Shape;880;p77"/>
          <p:cNvPicPr preferRelativeResize="0"/>
          <p:nvPr/>
        </p:nvPicPr>
        <p:blipFill>
          <a:blip r:embed="rId3">
            <a:alphaModFix/>
          </a:blip>
          <a:stretch>
            <a:fillRect/>
          </a:stretch>
        </p:blipFill>
        <p:spPr>
          <a:xfrm>
            <a:off x="311700" y="4259850"/>
            <a:ext cx="717825" cy="717825"/>
          </a:xfrm>
          <a:prstGeom prst="rect">
            <a:avLst/>
          </a:prstGeom>
          <a:noFill/>
          <a:ln>
            <a:noFill/>
          </a:ln>
        </p:spPr>
      </p:pic>
      <p:pic>
        <p:nvPicPr>
          <p:cNvPr id="881" name="Google Shape;881;p77"/>
          <p:cNvPicPr preferRelativeResize="0"/>
          <p:nvPr/>
        </p:nvPicPr>
        <p:blipFill rotWithShape="1">
          <a:blip r:embed="rId4">
            <a:alphaModFix/>
          </a:blip>
          <a:srcRect b="1531" l="0" r="0" t="1531"/>
          <a:stretch/>
        </p:blipFill>
        <p:spPr>
          <a:xfrm>
            <a:off x="0" y="0"/>
            <a:ext cx="9144003" cy="1051692"/>
          </a:xfrm>
          <a:prstGeom prst="rect">
            <a:avLst/>
          </a:prstGeom>
          <a:noFill/>
          <a:ln>
            <a:noFill/>
          </a:ln>
        </p:spPr>
      </p:pic>
      <p:pic>
        <p:nvPicPr>
          <p:cNvPr id="882" name="Google Shape;882;p77"/>
          <p:cNvPicPr preferRelativeResize="0"/>
          <p:nvPr/>
        </p:nvPicPr>
        <p:blipFill>
          <a:blip r:embed="rId5">
            <a:alphaModFix/>
          </a:blip>
          <a:stretch>
            <a:fillRect/>
          </a:stretch>
        </p:blipFill>
        <p:spPr>
          <a:xfrm>
            <a:off x="1050823" y="4259850"/>
            <a:ext cx="717825" cy="717825"/>
          </a:xfrm>
          <a:prstGeom prst="rect">
            <a:avLst/>
          </a:prstGeom>
          <a:noFill/>
          <a:ln>
            <a:noFill/>
          </a:ln>
        </p:spPr>
      </p:pic>
      <p:pic>
        <p:nvPicPr>
          <p:cNvPr id="883" name="Google Shape;883;p77"/>
          <p:cNvPicPr preferRelativeResize="0"/>
          <p:nvPr/>
        </p:nvPicPr>
        <p:blipFill>
          <a:blip r:embed="rId6">
            <a:alphaModFix/>
          </a:blip>
          <a:stretch>
            <a:fillRect/>
          </a:stretch>
        </p:blipFill>
        <p:spPr>
          <a:xfrm>
            <a:off x="1789946" y="4259850"/>
            <a:ext cx="598198" cy="717825"/>
          </a:xfrm>
          <a:prstGeom prst="rect">
            <a:avLst/>
          </a:prstGeom>
          <a:noFill/>
          <a:ln>
            <a:noFill/>
          </a:ln>
        </p:spPr>
      </p:pic>
      <p:pic>
        <p:nvPicPr>
          <p:cNvPr id="884" name="Google Shape;884;p77"/>
          <p:cNvPicPr preferRelativeResize="0"/>
          <p:nvPr/>
        </p:nvPicPr>
        <p:blipFill>
          <a:blip r:embed="rId7">
            <a:alphaModFix/>
          </a:blip>
          <a:stretch>
            <a:fillRect/>
          </a:stretch>
        </p:blipFill>
        <p:spPr>
          <a:xfrm>
            <a:off x="2413319" y="4259850"/>
            <a:ext cx="717825" cy="717825"/>
          </a:xfrm>
          <a:prstGeom prst="rect">
            <a:avLst/>
          </a:prstGeom>
          <a:noFill/>
          <a:ln>
            <a:noFill/>
          </a:ln>
        </p:spPr>
      </p:pic>
      <p:pic>
        <p:nvPicPr>
          <p:cNvPr id="885" name="Google Shape;885;p77"/>
          <p:cNvPicPr preferRelativeResize="0"/>
          <p:nvPr/>
        </p:nvPicPr>
        <p:blipFill>
          <a:blip r:embed="rId8">
            <a:alphaModFix/>
          </a:blip>
          <a:stretch>
            <a:fillRect/>
          </a:stretch>
        </p:blipFill>
        <p:spPr>
          <a:xfrm>
            <a:off x="3156318" y="4259873"/>
            <a:ext cx="717825" cy="717825"/>
          </a:xfrm>
          <a:prstGeom prst="rect">
            <a:avLst/>
          </a:prstGeom>
          <a:noFill/>
          <a:ln>
            <a:noFill/>
          </a:ln>
        </p:spPr>
      </p:pic>
      <p:pic>
        <p:nvPicPr>
          <p:cNvPr id="886" name="Google Shape;886;p77"/>
          <p:cNvPicPr preferRelativeResize="0"/>
          <p:nvPr/>
        </p:nvPicPr>
        <p:blipFill>
          <a:blip r:embed="rId9">
            <a:alphaModFix/>
          </a:blip>
          <a:stretch>
            <a:fillRect/>
          </a:stretch>
        </p:blipFill>
        <p:spPr>
          <a:xfrm>
            <a:off x="3899316" y="4259826"/>
            <a:ext cx="598200" cy="717849"/>
          </a:xfrm>
          <a:prstGeom prst="rect">
            <a:avLst/>
          </a:prstGeom>
          <a:noFill/>
          <a:ln>
            <a:noFill/>
          </a:ln>
        </p:spPr>
      </p:pic>
      <p:pic>
        <p:nvPicPr>
          <p:cNvPr id="887" name="Google Shape;887;p77"/>
          <p:cNvPicPr preferRelativeResize="0"/>
          <p:nvPr/>
        </p:nvPicPr>
        <p:blipFill>
          <a:blip r:embed="rId10">
            <a:alphaModFix/>
          </a:blip>
          <a:stretch>
            <a:fillRect/>
          </a:stretch>
        </p:blipFill>
        <p:spPr>
          <a:xfrm>
            <a:off x="4522689" y="4248283"/>
            <a:ext cx="717825" cy="740931"/>
          </a:xfrm>
          <a:prstGeom prst="rect">
            <a:avLst/>
          </a:prstGeom>
          <a:noFill/>
          <a:ln>
            <a:noFill/>
          </a:ln>
        </p:spPr>
      </p:pic>
      <p:pic>
        <p:nvPicPr>
          <p:cNvPr descr="Image result for brian northan" id="888" name="Google Shape;888;p77"/>
          <p:cNvPicPr preferRelativeResize="0"/>
          <p:nvPr/>
        </p:nvPicPr>
        <p:blipFill>
          <a:blip r:embed="rId11">
            <a:alphaModFix/>
          </a:blip>
          <a:stretch>
            <a:fillRect/>
          </a:stretch>
        </p:blipFill>
        <p:spPr>
          <a:xfrm>
            <a:off x="5265687" y="4248274"/>
            <a:ext cx="740950" cy="740950"/>
          </a:xfrm>
          <a:prstGeom prst="rect">
            <a:avLst/>
          </a:prstGeom>
          <a:noFill/>
          <a:ln>
            <a:noFill/>
          </a:ln>
        </p:spPr>
      </p:pic>
      <p:pic>
        <p:nvPicPr>
          <p:cNvPr id="889" name="Google Shape;889;p77"/>
          <p:cNvPicPr preferRelativeResize="0"/>
          <p:nvPr/>
        </p:nvPicPr>
        <p:blipFill>
          <a:blip r:embed="rId12">
            <a:alphaModFix/>
          </a:blip>
          <a:stretch>
            <a:fillRect/>
          </a:stretch>
        </p:blipFill>
        <p:spPr>
          <a:xfrm>
            <a:off x="261210" y="1019662"/>
            <a:ext cx="4659174" cy="3104175"/>
          </a:xfrm>
          <a:prstGeom prst="rect">
            <a:avLst/>
          </a:prstGeom>
          <a:noFill/>
          <a:ln>
            <a:noFill/>
          </a:ln>
        </p:spPr>
      </p:pic>
      <p:pic>
        <p:nvPicPr>
          <p:cNvPr id="890" name="Google Shape;890;p77"/>
          <p:cNvPicPr preferRelativeResize="0"/>
          <p:nvPr/>
        </p:nvPicPr>
        <p:blipFill>
          <a:blip r:embed="rId13">
            <a:alphaModFix/>
          </a:blip>
          <a:stretch>
            <a:fillRect/>
          </a:stretch>
        </p:blipFill>
        <p:spPr>
          <a:xfrm>
            <a:off x="7144125" y="3898025"/>
            <a:ext cx="1852382" cy="740950"/>
          </a:xfrm>
          <a:prstGeom prst="rect">
            <a:avLst/>
          </a:prstGeom>
          <a:noFill/>
          <a:ln>
            <a:noFill/>
          </a:ln>
        </p:spPr>
      </p:pic>
      <p:pic>
        <p:nvPicPr>
          <p:cNvPr id="891" name="Google Shape;891;p77"/>
          <p:cNvPicPr preferRelativeResize="0"/>
          <p:nvPr/>
        </p:nvPicPr>
        <p:blipFill>
          <a:blip r:embed="rId14">
            <a:alphaModFix/>
          </a:blip>
          <a:stretch>
            <a:fillRect/>
          </a:stretch>
        </p:blipFill>
        <p:spPr>
          <a:xfrm>
            <a:off x="4839200" y="819200"/>
            <a:ext cx="4304800" cy="336069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78"/>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https://imagej.net/Hackathon</a:t>
            </a:r>
            <a:endParaRPr>
              <a:solidFill>
                <a:srgbClr val="FFFFFF"/>
              </a:solidFill>
              <a:latin typeface="Consolas"/>
              <a:ea typeface="Consolas"/>
              <a:cs typeface="Consolas"/>
              <a:sym typeface="Consolas"/>
            </a:endParaRPr>
          </a:p>
        </p:txBody>
      </p:sp>
      <p:pic>
        <p:nvPicPr>
          <p:cNvPr id="897" name="Google Shape;897;p78"/>
          <p:cNvPicPr preferRelativeResize="0"/>
          <p:nvPr/>
        </p:nvPicPr>
        <p:blipFill>
          <a:blip r:embed="rId3">
            <a:alphaModFix/>
          </a:blip>
          <a:stretch>
            <a:fillRect/>
          </a:stretch>
        </p:blipFill>
        <p:spPr>
          <a:xfrm>
            <a:off x="311700" y="4259850"/>
            <a:ext cx="717825" cy="717825"/>
          </a:xfrm>
          <a:prstGeom prst="rect">
            <a:avLst/>
          </a:prstGeom>
          <a:noFill/>
          <a:ln>
            <a:noFill/>
          </a:ln>
        </p:spPr>
      </p:pic>
      <p:pic>
        <p:nvPicPr>
          <p:cNvPr id="898" name="Google Shape;898;p78"/>
          <p:cNvPicPr preferRelativeResize="0"/>
          <p:nvPr/>
        </p:nvPicPr>
        <p:blipFill rotWithShape="1">
          <a:blip r:embed="rId4">
            <a:alphaModFix/>
          </a:blip>
          <a:srcRect b="1531" l="0" r="0" t="1531"/>
          <a:stretch/>
        </p:blipFill>
        <p:spPr>
          <a:xfrm>
            <a:off x="0" y="0"/>
            <a:ext cx="9144003" cy="1051692"/>
          </a:xfrm>
          <a:prstGeom prst="rect">
            <a:avLst/>
          </a:prstGeom>
          <a:noFill/>
          <a:ln>
            <a:noFill/>
          </a:ln>
        </p:spPr>
      </p:pic>
      <p:pic>
        <p:nvPicPr>
          <p:cNvPr id="899" name="Google Shape;899;p78"/>
          <p:cNvPicPr preferRelativeResize="0"/>
          <p:nvPr/>
        </p:nvPicPr>
        <p:blipFill>
          <a:blip r:embed="rId5">
            <a:alphaModFix/>
          </a:blip>
          <a:stretch>
            <a:fillRect/>
          </a:stretch>
        </p:blipFill>
        <p:spPr>
          <a:xfrm>
            <a:off x="1050823" y="4259850"/>
            <a:ext cx="717825" cy="717825"/>
          </a:xfrm>
          <a:prstGeom prst="rect">
            <a:avLst/>
          </a:prstGeom>
          <a:noFill/>
          <a:ln>
            <a:noFill/>
          </a:ln>
        </p:spPr>
      </p:pic>
      <p:pic>
        <p:nvPicPr>
          <p:cNvPr id="900" name="Google Shape;900;p78"/>
          <p:cNvPicPr preferRelativeResize="0"/>
          <p:nvPr/>
        </p:nvPicPr>
        <p:blipFill>
          <a:blip r:embed="rId6">
            <a:alphaModFix/>
          </a:blip>
          <a:stretch>
            <a:fillRect/>
          </a:stretch>
        </p:blipFill>
        <p:spPr>
          <a:xfrm>
            <a:off x="1789946" y="4259850"/>
            <a:ext cx="598198" cy="717825"/>
          </a:xfrm>
          <a:prstGeom prst="rect">
            <a:avLst/>
          </a:prstGeom>
          <a:noFill/>
          <a:ln>
            <a:noFill/>
          </a:ln>
        </p:spPr>
      </p:pic>
      <p:pic>
        <p:nvPicPr>
          <p:cNvPr id="901" name="Google Shape;901;p78"/>
          <p:cNvPicPr preferRelativeResize="0"/>
          <p:nvPr/>
        </p:nvPicPr>
        <p:blipFill>
          <a:blip r:embed="rId7">
            <a:alphaModFix/>
          </a:blip>
          <a:stretch>
            <a:fillRect/>
          </a:stretch>
        </p:blipFill>
        <p:spPr>
          <a:xfrm>
            <a:off x="2413319" y="4259850"/>
            <a:ext cx="717825" cy="717825"/>
          </a:xfrm>
          <a:prstGeom prst="rect">
            <a:avLst/>
          </a:prstGeom>
          <a:noFill/>
          <a:ln>
            <a:noFill/>
          </a:ln>
        </p:spPr>
      </p:pic>
      <p:pic>
        <p:nvPicPr>
          <p:cNvPr id="902" name="Google Shape;902;p78"/>
          <p:cNvPicPr preferRelativeResize="0"/>
          <p:nvPr/>
        </p:nvPicPr>
        <p:blipFill>
          <a:blip r:embed="rId8">
            <a:alphaModFix/>
          </a:blip>
          <a:stretch>
            <a:fillRect/>
          </a:stretch>
        </p:blipFill>
        <p:spPr>
          <a:xfrm>
            <a:off x="3156318" y="4259873"/>
            <a:ext cx="717825" cy="717825"/>
          </a:xfrm>
          <a:prstGeom prst="rect">
            <a:avLst/>
          </a:prstGeom>
          <a:noFill/>
          <a:ln>
            <a:noFill/>
          </a:ln>
        </p:spPr>
      </p:pic>
      <p:pic>
        <p:nvPicPr>
          <p:cNvPr id="903" name="Google Shape;903;p78"/>
          <p:cNvPicPr preferRelativeResize="0"/>
          <p:nvPr/>
        </p:nvPicPr>
        <p:blipFill>
          <a:blip r:embed="rId9">
            <a:alphaModFix/>
          </a:blip>
          <a:stretch>
            <a:fillRect/>
          </a:stretch>
        </p:blipFill>
        <p:spPr>
          <a:xfrm>
            <a:off x="3899316" y="4259826"/>
            <a:ext cx="598200" cy="717849"/>
          </a:xfrm>
          <a:prstGeom prst="rect">
            <a:avLst/>
          </a:prstGeom>
          <a:noFill/>
          <a:ln>
            <a:noFill/>
          </a:ln>
        </p:spPr>
      </p:pic>
      <p:pic>
        <p:nvPicPr>
          <p:cNvPr id="904" name="Google Shape;904;p78"/>
          <p:cNvPicPr preferRelativeResize="0"/>
          <p:nvPr/>
        </p:nvPicPr>
        <p:blipFill>
          <a:blip r:embed="rId10">
            <a:alphaModFix/>
          </a:blip>
          <a:stretch>
            <a:fillRect/>
          </a:stretch>
        </p:blipFill>
        <p:spPr>
          <a:xfrm>
            <a:off x="4522689" y="4248283"/>
            <a:ext cx="717825" cy="740931"/>
          </a:xfrm>
          <a:prstGeom prst="rect">
            <a:avLst/>
          </a:prstGeom>
          <a:noFill/>
          <a:ln>
            <a:noFill/>
          </a:ln>
        </p:spPr>
      </p:pic>
      <p:pic>
        <p:nvPicPr>
          <p:cNvPr descr="Image result for brian northan" id="905" name="Google Shape;905;p78"/>
          <p:cNvPicPr preferRelativeResize="0"/>
          <p:nvPr/>
        </p:nvPicPr>
        <p:blipFill>
          <a:blip r:embed="rId11">
            <a:alphaModFix/>
          </a:blip>
          <a:stretch>
            <a:fillRect/>
          </a:stretch>
        </p:blipFill>
        <p:spPr>
          <a:xfrm>
            <a:off x="5265687" y="4248274"/>
            <a:ext cx="740950" cy="740950"/>
          </a:xfrm>
          <a:prstGeom prst="rect">
            <a:avLst/>
          </a:prstGeom>
          <a:noFill/>
          <a:ln>
            <a:noFill/>
          </a:ln>
        </p:spPr>
      </p:pic>
      <p:pic>
        <p:nvPicPr>
          <p:cNvPr id="906" name="Google Shape;906;p78"/>
          <p:cNvPicPr preferRelativeResize="0"/>
          <p:nvPr/>
        </p:nvPicPr>
        <p:blipFill>
          <a:blip r:embed="rId12">
            <a:alphaModFix/>
          </a:blip>
          <a:stretch>
            <a:fillRect/>
          </a:stretch>
        </p:blipFill>
        <p:spPr>
          <a:xfrm>
            <a:off x="261210" y="1019662"/>
            <a:ext cx="4659174" cy="3104175"/>
          </a:xfrm>
          <a:prstGeom prst="rect">
            <a:avLst/>
          </a:prstGeom>
          <a:noFill/>
          <a:ln>
            <a:noFill/>
          </a:ln>
        </p:spPr>
      </p:pic>
      <p:pic>
        <p:nvPicPr>
          <p:cNvPr id="907" name="Google Shape;907;p78"/>
          <p:cNvPicPr preferRelativeResize="0"/>
          <p:nvPr/>
        </p:nvPicPr>
        <p:blipFill rotWithShape="1">
          <a:blip r:embed="rId13">
            <a:alphaModFix/>
          </a:blip>
          <a:srcRect b="0" l="19517" r="7522" t="0"/>
          <a:stretch/>
        </p:blipFill>
        <p:spPr>
          <a:xfrm>
            <a:off x="261200" y="1019650"/>
            <a:ext cx="4659178" cy="3104174"/>
          </a:xfrm>
          <a:prstGeom prst="rect">
            <a:avLst/>
          </a:prstGeom>
          <a:noFill/>
          <a:ln>
            <a:noFill/>
          </a:ln>
        </p:spPr>
      </p:pic>
      <p:pic>
        <p:nvPicPr>
          <p:cNvPr id="908" name="Google Shape;908;p78"/>
          <p:cNvPicPr preferRelativeResize="0"/>
          <p:nvPr/>
        </p:nvPicPr>
        <p:blipFill>
          <a:blip r:embed="rId14">
            <a:alphaModFix/>
          </a:blip>
          <a:stretch>
            <a:fillRect/>
          </a:stretch>
        </p:blipFill>
        <p:spPr>
          <a:xfrm>
            <a:off x="4839200" y="819200"/>
            <a:ext cx="4304800" cy="3360693"/>
          </a:xfrm>
          <a:prstGeom prst="rect">
            <a:avLst/>
          </a:prstGeom>
          <a:noFill/>
          <a:ln>
            <a:noFill/>
          </a:ln>
        </p:spPr>
      </p:pic>
      <p:pic>
        <p:nvPicPr>
          <p:cNvPr id="909" name="Google Shape;909;p78"/>
          <p:cNvPicPr preferRelativeResize="0"/>
          <p:nvPr/>
        </p:nvPicPr>
        <p:blipFill>
          <a:blip r:embed="rId15">
            <a:alphaModFix/>
          </a:blip>
          <a:stretch>
            <a:fillRect/>
          </a:stretch>
        </p:blipFill>
        <p:spPr>
          <a:xfrm>
            <a:off x="7144125" y="3898025"/>
            <a:ext cx="1852382" cy="7409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79"/>
          <p:cNvSpPr txBox="1"/>
          <p:nvPr>
            <p:ph idx="1" type="body"/>
          </p:nvPr>
        </p:nvSpPr>
        <p:spPr>
          <a:xfrm>
            <a:off x="311700" y="1998475"/>
            <a:ext cx="8520600" cy="306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3D viewer replacement</a:t>
            </a:r>
            <a:endParaRPr/>
          </a:p>
          <a:p>
            <a:pPr indent="0" lvl="0" marL="0" rtl="0" algn="l">
              <a:spcBef>
                <a:spcPts val="1600"/>
              </a:spcBef>
              <a:spcAft>
                <a:spcPts val="1600"/>
              </a:spcAft>
              <a:buNone/>
            </a:pPr>
            <a:r>
              <a:rPr lang="en"/>
              <a:t>Volumes + Meshes + ...</a:t>
            </a:r>
            <a:endParaRPr/>
          </a:p>
        </p:txBody>
      </p:sp>
      <p:sp>
        <p:nvSpPr>
          <p:cNvPr id="915" name="Google Shape;915;p79"/>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https://github.com/scenerygraphics</a:t>
            </a:r>
            <a:endParaRPr>
              <a:solidFill>
                <a:srgbClr val="FFFFFF"/>
              </a:solidFill>
              <a:latin typeface="Consolas"/>
              <a:ea typeface="Consolas"/>
              <a:cs typeface="Consolas"/>
              <a:sym typeface="Consolas"/>
            </a:endParaRPr>
          </a:p>
        </p:txBody>
      </p:sp>
      <p:pic>
        <p:nvPicPr>
          <p:cNvPr id="916" name="Google Shape;916;p79"/>
          <p:cNvPicPr preferRelativeResize="0"/>
          <p:nvPr/>
        </p:nvPicPr>
        <p:blipFill>
          <a:blip r:embed="rId3">
            <a:alphaModFix/>
          </a:blip>
          <a:stretch>
            <a:fillRect/>
          </a:stretch>
        </p:blipFill>
        <p:spPr>
          <a:xfrm>
            <a:off x="311700" y="4259850"/>
            <a:ext cx="717825" cy="717825"/>
          </a:xfrm>
          <a:prstGeom prst="rect">
            <a:avLst/>
          </a:prstGeom>
          <a:noFill/>
          <a:ln>
            <a:noFill/>
          </a:ln>
        </p:spPr>
      </p:pic>
      <p:pic>
        <p:nvPicPr>
          <p:cNvPr id="917" name="Google Shape;917;p79"/>
          <p:cNvPicPr preferRelativeResize="0"/>
          <p:nvPr/>
        </p:nvPicPr>
        <p:blipFill rotWithShape="1">
          <a:blip r:embed="rId4">
            <a:alphaModFix/>
          </a:blip>
          <a:srcRect b="1531" l="0" r="0" t="1531"/>
          <a:stretch/>
        </p:blipFill>
        <p:spPr>
          <a:xfrm>
            <a:off x="0" y="0"/>
            <a:ext cx="9144003" cy="1051692"/>
          </a:xfrm>
          <a:prstGeom prst="rect">
            <a:avLst/>
          </a:prstGeom>
          <a:noFill/>
          <a:ln>
            <a:noFill/>
          </a:ln>
        </p:spPr>
      </p:pic>
      <p:pic>
        <p:nvPicPr>
          <p:cNvPr id="918" name="Google Shape;918;p79"/>
          <p:cNvPicPr preferRelativeResize="0"/>
          <p:nvPr/>
        </p:nvPicPr>
        <p:blipFill>
          <a:blip r:embed="rId5">
            <a:alphaModFix/>
          </a:blip>
          <a:stretch>
            <a:fillRect/>
          </a:stretch>
        </p:blipFill>
        <p:spPr>
          <a:xfrm>
            <a:off x="1105725" y="4259850"/>
            <a:ext cx="717825" cy="717825"/>
          </a:xfrm>
          <a:prstGeom prst="rect">
            <a:avLst/>
          </a:prstGeom>
          <a:noFill/>
          <a:ln>
            <a:noFill/>
          </a:ln>
        </p:spPr>
      </p:pic>
      <p:pic>
        <p:nvPicPr>
          <p:cNvPr id="919" name="Google Shape;919;p79"/>
          <p:cNvPicPr preferRelativeResize="0"/>
          <p:nvPr/>
        </p:nvPicPr>
        <p:blipFill>
          <a:blip r:embed="rId6">
            <a:alphaModFix/>
          </a:blip>
          <a:stretch>
            <a:fillRect/>
          </a:stretch>
        </p:blipFill>
        <p:spPr>
          <a:xfrm>
            <a:off x="3639538" y="908025"/>
            <a:ext cx="5428808" cy="3327452"/>
          </a:xfrm>
          <a:prstGeom prst="rect">
            <a:avLst/>
          </a:prstGeom>
          <a:noFill/>
          <a:ln>
            <a:noFill/>
          </a:ln>
        </p:spPr>
      </p:pic>
      <p:sp>
        <p:nvSpPr>
          <p:cNvPr id="920" name="Google Shape;920;p79"/>
          <p:cNvSpPr txBox="1"/>
          <p:nvPr/>
        </p:nvSpPr>
        <p:spPr>
          <a:xfrm>
            <a:off x="3687100" y="42579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https://imagej.net/SciView</a:t>
            </a:r>
            <a:br>
              <a:rPr lang="en">
                <a:solidFill>
                  <a:srgbClr val="FFFFFF"/>
                </a:solidFill>
                <a:latin typeface="Consolas"/>
                <a:ea typeface="Consolas"/>
                <a:cs typeface="Consolas"/>
                <a:sym typeface="Consolas"/>
              </a:rPr>
            </a:br>
            <a:endParaRPr>
              <a:solidFill>
                <a:srgbClr val="FFFFFF"/>
              </a:solidFill>
              <a:latin typeface="Consolas"/>
              <a:ea typeface="Consolas"/>
              <a:cs typeface="Consolas"/>
              <a:sym typeface="Consolas"/>
            </a:endParaRPr>
          </a:p>
        </p:txBody>
      </p:sp>
      <p:pic>
        <p:nvPicPr>
          <p:cNvPr id="921" name="Google Shape;921;p79"/>
          <p:cNvPicPr preferRelativeResize="0"/>
          <p:nvPr/>
        </p:nvPicPr>
        <p:blipFill>
          <a:blip r:embed="rId7">
            <a:alphaModFix/>
          </a:blip>
          <a:stretch>
            <a:fillRect/>
          </a:stretch>
        </p:blipFill>
        <p:spPr>
          <a:xfrm>
            <a:off x="648324" y="908025"/>
            <a:ext cx="2726150" cy="1090450"/>
          </a:xfrm>
          <a:prstGeom prst="rect">
            <a:avLst/>
          </a:prstGeom>
          <a:noFill/>
          <a:ln>
            <a:noFill/>
          </a:ln>
        </p:spPr>
      </p:pic>
      <p:pic>
        <p:nvPicPr>
          <p:cNvPr id="922" name="Google Shape;922;p79"/>
          <p:cNvPicPr preferRelativeResize="0"/>
          <p:nvPr/>
        </p:nvPicPr>
        <p:blipFill>
          <a:blip r:embed="rId8">
            <a:alphaModFix/>
          </a:blip>
          <a:stretch>
            <a:fillRect/>
          </a:stretch>
        </p:blipFill>
        <p:spPr>
          <a:xfrm>
            <a:off x="3159550" y="3051375"/>
            <a:ext cx="2098800" cy="226535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80"/>
          <p:cNvSpPr txBox="1"/>
          <p:nvPr>
            <p:ph idx="1" type="body"/>
          </p:nvPr>
        </p:nvSpPr>
        <p:spPr>
          <a:xfrm>
            <a:off x="311700" y="13554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“BigVolumeViewer”</a:t>
            </a:r>
            <a:endParaRPr b="1"/>
          </a:p>
          <a:p>
            <a:pPr indent="0" lvl="0" marL="0" rtl="0" algn="l">
              <a:spcBef>
                <a:spcPts val="1600"/>
              </a:spcBef>
              <a:spcAft>
                <a:spcPts val="0"/>
              </a:spcAft>
              <a:buNone/>
            </a:pPr>
            <a:r>
              <a:rPr lang="en"/>
              <a:t>Volume rendering of BigDataViewer datasets.</a:t>
            </a:r>
            <a:endParaRPr/>
          </a:p>
          <a:p>
            <a:pPr indent="0" lvl="0" marL="0" rtl="0" algn="l">
              <a:spcBef>
                <a:spcPts val="1600"/>
              </a:spcBef>
              <a:spcAft>
                <a:spcPts val="0"/>
              </a:spcAft>
              <a:buNone/>
            </a:pPr>
            <a:r>
              <a:rPr lang="en"/>
              <a:t>Incomplete / </a:t>
            </a:r>
            <a:r>
              <a:rPr lang="en"/>
              <a:t>experimental.</a:t>
            </a:r>
            <a:endParaRPr/>
          </a:p>
          <a:p>
            <a:pPr indent="0" lvl="0" marL="0" rtl="0" algn="l">
              <a:spcBef>
                <a:spcPts val="1600"/>
              </a:spcBef>
              <a:spcAft>
                <a:spcPts val="0"/>
              </a:spcAft>
              <a:buNone/>
            </a:pPr>
            <a:r>
              <a:rPr lang="en"/>
              <a:t>Backend-</a:t>
            </a:r>
            <a:r>
              <a:rPr lang="en"/>
              <a:t>neutral library.</a:t>
            </a:r>
            <a:endParaRPr/>
          </a:p>
          <a:p>
            <a:pPr indent="0" lvl="0" marL="0" rtl="0" algn="l">
              <a:spcBef>
                <a:spcPts val="1600"/>
              </a:spcBef>
              <a:spcAft>
                <a:spcPts val="1600"/>
              </a:spcAft>
              <a:buNone/>
            </a:pPr>
            <a:r>
              <a:rPr lang="en"/>
              <a:t>Is / will be used in scenery / SciView. </a:t>
            </a:r>
            <a:endParaRPr/>
          </a:p>
        </p:txBody>
      </p:sp>
      <p:sp>
        <p:nvSpPr>
          <p:cNvPr id="928" name="Google Shape;928;p80"/>
          <p:cNvSpPr txBox="1"/>
          <p:nvPr/>
        </p:nvSpPr>
        <p:spPr>
          <a:xfrm>
            <a:off x="3670950" y="4323550"/>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https://github.com/tpietzsch/jogl-minimal</a:t>
            </a:r>
            <a:endParaRPr>
              <a:solidFill>
                <a:srgbClr val="FFFFFF"/>
              </a:solidFill>
              <a:latin typeface="Consolas"/>
              <a:ea typeface="Consolas"/>
              <a:cs typeface="Consolas"/>
              <a:sym typeface="Consolas"/>
            </a:endParaRPr>
          </a:p>
        </p:txBody>
      </p:sp>
      <p:pic>
        <p:nvPicPr>
          <p:cNvPr id="929" name="Google Shape;929;p80"/>
          <p:cNvPicPr preferRelativeResize="0"/>
          <p:nvPr/>
        </p:nvPicPr>
        <p:blipFill rotWithShape="1">
          <a:blip r:embed="rId3">
            <a:alphaModFix/>
          </a:blip>
          <a:srcRect b="1531" l="0" r="0" t="1531"/>
          <a:stretch/>
        </p:blipFill>
        <p:spPr>
          <a:xfrm>
            <a:off x="0" y="0"/>
            <a:ext cx="9144003" cy="1051692"/>
          </a:xfrm>
          <a:prstGeom prst="rect">
            <a:avLst/>
          </a:prstGeom>
          <a:noFill/>
          <a:ln>
            <a:noFill/>
          </a:ln>
        </p:spPr>
      </p:pic>
      <p:pic>
        <p:nvPicPr>
          <p:cNvPr id="930" name="Google Shape;930;p80"/>
          <p:cNvPicPr preferRelativeResize="0"/>
          <p:nvPr/>
        </p:nvPicPr>
        <p:blipFill>
          <a:blip r:embed="rId4">
            <a:alphaModFix/>
          </a:blip>
          <a:stretch>
            <a:fillRect/>
          </a:stretch>
        </p:blipFill>
        <p:spPr>
          <a:xfrm>
            <a:off x="311700" y="4236733"/>
            <a:ext cx="717825" cy="740931"/>
          </a:xfrm>
          <a:prstGeom prst="rect">
            <a:avLst/>
          </a:prstGeom>
          <a:noFill/>
          <a:ln>
            <a:noFill/>
          </a:ln>
        </p:spPr>
      </p:pic>
      <p:sp>
        <p:nvSpPr>
          <p:cNvPr id="931" name="Google Shape;931;p80"/>
          <p:cNvSpPr txBox="1"/>
          <p:nvPr/>
        </p:nvSpPr>
        <p:spPr>
          <a:xfrm>
            <a:off x="3675300" y="4652400"/>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http://sites.imagej.net/BigVolumeViewer</a:t>
            </a:r>
            <a:endParaRPr>
              <a:solidFill>
                <a:srgbClr val="FFFFFF"/>
              </a:solidFill>
              <a:latin typeface="Consolas"/>
              <a:ea typeface="Consolas"/>
              <a:cs typeface="Consolas"/>
              <a:sym typeface="Consolas"/>
            </a:endParaRPr>
          </a:p>
          <a:p>
            <a:pPr indent="0" lvl="0" marL="0" rtl="0" algn="r">
              <a:spcBef>
                <a:spcPts val="0"/>
              </a:spcBef>
              <a:spcAft>
                <a:spcPts val="0"/>
              </a:spcAft>
              <a:buNone/>
            </a:pPr>
            <a:r>
              <a:t/>
            </a:r>
            <a:endParaRPr>
              <a:solidFill>
                <a:srgbClr val="FFFFFF"/>
              </a:solidFill>
              <a:latin typeface="Consolas"/>
              <a:ea typeface="Consolas"/>
              <a:cs typeface="Consolas"/>
              <a:sym typeface="Consolas"/>
            </a:endParaRPr>
          </a:p>
        </p:txBody>
      </p:sp>
      <p:pic>
        <p:nvPicPr>
          <p:cNvPr id="932" name="Google Shape;932;p80"/>
          <p:cNvPicPr preferRelativeResize="0"/>
          <p:nvPr/>
        </p:nvPicPr>
        <p:blipFill rotWithShape="1">
          <a:blip r:embed="rId5">
            <a:alphaModFix/>
          </a:blip>
          <a:srcRect b="17883" l="11530" r="15534" t="9945"/>
          <a:stretch/>
        </p:blipFill>
        <p:spPr>
          <a:xfrm>
            <a:off x="5186595" y="1188325"/>
            <a:ext cx="3645703" cy="313522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36" name="Shape 936"/>
        <p:cNvGrpSpPr/>
        <p:nvPr/>
      </p:nvGrpSpPr>
      <p:grpSpPr>
        <a:xfrm>
          <a:off x="0" y="0"/>
          <a:ext cx="0" cy="0"/>
          <a:chOff x="0" y="0"/>
          <a:chExt cx="0" cy="0"/>
        </a:xfrm>
      </p:grpSpPr>
      <p:sp>
        <p:nvSpPr>
          <p:cNvPr id="937" name="Google Shape;937;p81"/>
          <p:cNvSpPr txBox="1"/>
          <p:nvPr>
            <p:ph idx="1" type="body"/>
          </p:nvPr>
        </p:nvSpPr>
        <p:spPr>
          <a:xfrm>
            <a:off x="311700" y="13554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Content</a:t>
            </a:r>
            <a:endParaRPr/>
          </a:p>
        </p:txBody>
      </p:sp>
      <p:sp>
        <p:nvSpPr>
          <p:cNvPr id="938" name="Google Shape;938;p81"/>
          <p:cNvSpPr txBox="1"/>
          <p:nvPr/>
        </p:nvSpPr>
        <p:spPr>
          <a:xfrm>
            <a:off x="3687100" y="4461975"/>
            <a:ext cx="5309400" cy="605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https://github.com/imagej/imagej-node</a:t>
            </a:r>
            <a:br>
              <a:rPr lang="en">
                <a:solidFill>
                  <a:srgbClr val="FFFFFF"/>
                </a:solidFill>
                <a:latin typeface="Consolas"/>
                <a:ea typeface="Consolas"/>
                <a:cs typeface="Consolas"/>
                <a:sym typeface="Consolas"/>
              </a:rPr>
            </a:br>
            <a:r>
              <a:rPr lang="en">
                <a:solidFill>
                  <a:srgbClr val="FFFFFF"/>
                </a:solidFill>
                <a:latin typeface="Consolas"/>
                <a:ea typeface="Consolas"/>
                <a:cs typeface="Consolas"/>
                <a:sym typeface="Consolas"/>
              </a:rPr>
              <a:t>https://github.com/imaging-tools</a:t>
            </a:r>
            <a:endParaRPr>
              <a:solidFill>
                <a:srgbClr val="FFFFFF"/>
              </a:solidFill>
              <a:latin typeface="Consolas"/>
              <a:ea typeface="Consolas"/>
              <a:cs typeface="Consolas"/>
              <a:sym typeface="Consolas"/>
            </a:endParaRPr>
          </a:p>
        </p:txBody>
      </p:sp>
      <p:pic>
        <p:nvPicPr>
          <p:cNvPr id="939" name="Google Shape;939;p81"/>
          <p:cNvPicPr preferRelativeResize="0"/>
          <p:nvPr/>
        </p:nvPicPr>
        <p:blipFill rotWithShape="1">
          <a:blip r:embed="rId3">
            <a:alphaModFix/>
          </a:blip>
          <a:srcRect b="1597" l="0" r="0" t="1597"/>
          <a:stretch/>
        </p:blipFill>
        <p:spPr>
          <a:xfrm>
            <a:off x="0" y="0"/>
            <a:ext cx="9144003" cy="1050299"/>
          </a:xfrm>
          <a:prstGeom prst="rect">
            <a:avLst/>
          </a:prstGeom>
          <a:noFill/>
          <a:ln>
            <a:noFill/>
          </a:ln>
        </p:spPr>
      </p:pic>
      <p:pic>
        <p:nvPicPr>
          <p:cNvPr id="940" name="Google Shape;940;p81"/>
          <p:cNvPicPr preferRelativeResize="0"/>
          <p:nvPr/>
        </p:nvPicPr>
        <p:blipFill>
          <a:blip r:embed="rId4">
            <a:alphaModFix/>
          </a:blip>
          <a:stretch>
            <a:fillRect/>
          </a:stretch>
        </p:blipFill>
        <p:spPr>
          <a:xfrm>
            <a:off x="311700" y="4116300"/>
            <a:ext cx="861375" cy="861375"/>
          </a:xfrm>
          <a:prstGeom prst="rect">
            <a:avLst/>
          </a:prstGeom>
          <a:noFill/>
          <a:ln>
            <a:noFill/>
          </a:ln>
        </p:spPr>
      </p:pic>
      <p:pic>
        <p:nvPicPr>
          <p:cNvPr id="941" name="Google Shape;941;p81"/>
          <p:cNvPicPr preferRelativeResize="0"/>
          <p:nvPr/>
        </p:nvPicPr>
        <p:blipFill>
          <a:blip r:embed="rId5">
            <a:alphaModFix/>
          </a:blip>
          <a:stretch>
            <a:fillRect/>
          </a:stretch>
        </p:blipFill>
        <p:spPr>
          <a:xfrm>
            <a:off x="1249275" y="4116300"/>
            <a:ext cx="861375" cy="861375"/>
          </a:xfrm>
          <a:prstGeom prst="rect">
            <a:avLst/>
          </a:prstGeom>
          <a:noFill/>
          <a:ln>
            <a:noFill/>
          </a:ln>
        </p:spPr>
      </p:pic>
      <p:pic>
        <p:nvPicPr>
          <p:cNvPr id="942" name="Google Shape;942;p81"/>
          <p:cNvPicPr preferRelativeResize="0"/>
          <p:nvPr/>
        </p:nvPicPr>
        <p:blipFill>
          <a:blip r:embed="rId6">
            <a:alphaModFix/>
          </a:blip>
          <a:stretch>
            <a:fillRect/>
          </a:stretch>
        </p:blipFill>
        <p:spPr>
          <a:xfrm>
            <a:off x="2186850" y="4116300"/>
            <a:ext cx="861375" cy="861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9"/>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https://cellprofiler.org</a:t>
            </a:r>
            <a:endParaRPr>
              <a:solidFill>
                <a:srgbClr val="FFFFFF"/>
              </a:solidFill>
              <a:latin typeface="Consolas"/>
              <a:ea typeface="Consolas"/>
              <a:cs typeface="Consolas"/>
              <a:sym typeface="Consolas"/>
            </a:endParaRPr>
          </a:p>
          <a:p>
            <a:pPr indent="0" lvl="0" marL="0" rtl="0" algn="r">
              <a:spcBef>
                <a:spcPts val="0"/>
              </a:spcBef>
              <a:spcAft>
                <a:spcPts val="0"/>
              </a:spcAft>
              <a:buNone/>
            </a:pPr>
            <a:r>
              <a:t/>
            </a:r>
            <a:endParaRPr>
              <a:solidFill>
                <a:srgbClr val="FFFFFF"/>
              </a:solidFill>
              <a:latin typeface="Consolas"/>
              <a:ea typeface="Consolas"/>
              <a:cs typeface="Consolas"/>
              <a:sym typeface="Consolas"/>
            </a:endParaRPr>
          </a:p>
        </p:txBody>
      </p:sp>
      <p:pic>
        <p:nvPicPr>
          <p:cNvPr id="137" name="Google Shape;137;p19"/>
          <p:cNvPicPr preferRelativeResize="0"/>
          <p:nvPr/>
        </p:nvPicPr>
        <p:blipFill>
          <a:blip r:embed="rId3">
            <a:alphaModFix/>
          </a:blip>
          <a:stretch>
            <a:fillRect/>
          </a:stretch>
        </p:blipFill>
        <p:spPr>
          <a:xfrm>
            <a:off x="1779875" y="1038602"/>
            <a:ext cx="4270349" cy="3983099"/>
          </a:xfrm>
          <a:prstGeom prst="rect">
            <a:avLst/>
          </a:prstGeom>
          <a:noFill/>
          <a:ln>
            <a:noFill/>
          </a:ln>
        </p:spPr>
      </p:pic>
      <p:pic>
        <p:nvPicPr>
          <p:cNvPr id="138" name="Google Shape;138;p19"/>
          <p:cNvPicPr preferRelativeResize="0"/>
          <p:nvPr/>
        </p:nvPicPr>
        <p:blipFill rotWithShape="1">
          <a:blip r:embed="rId4">
            <a:alphaModFix/>
          </a:blip>
          <a:srcRect b="0" l="0" r="0" t="0"/>
          <a:stretch/>
        </p:blipFill>
        <p:spPr>
          <a:xfrm>
            <a:off x="159300" y="4116300"/>
            <a:ext cx="861375" cy="861375"/>
          </a:xfrm>
          <a:prstGeom prst="rect">
            <a:avLst/>
          </a:prstGeom>
          <a:noFill/>
          <a:ln>
            <a:noFill/>
          </a:ln>
        </p:spPr>
      </p:pic>
      <p:pic>
        <p:nvPicPr>
          <p:cNvPr id="139" name="Google Shape;139;p19"/>
          <p:cNvPicPr preferRelativeResize="0"/>
          <p:nvPr/>
        </p:nvPicPr>
        <p:blipFill rotWithShape="1">
          <a:blip r:embed="rId5">
            <a:alphaModFix/>
          </a:blip>
          <a:srcRect b="2579" l="0" r="0" t="2588"/>
          <a:stretch/>
        </p:blipFill>
        <p:spPr>
          <a:xfrm>
            <a:off x="1096875" y="4116300"/>
            <a:ext cx="861375" cy="861375"/>
          </a:xfrm>
          <a:prstGeom prst="rect">
            <a:avLst/>
          </a:prstGeom>
          <a:noFill/>
          <a:ln>
            <a:noFill/>
          </a:ln>
        </p:spPr>
      </p:pic>
      <p:pic>
        <p:nvPicPr>
          <p:cNvPr id="140" name="Google Shape;140;p19"/>
          <p:cNvPicPr preferRelativeResize="0"/>
          <p:nvPr/>
        </p:nvPicPr>
        <p:blipFill rotWithShape="1">
          <a:blip r:embed="rId6">
            <a:alphaModFix/>
          </a:blip>
          <a:srcRect b="39" l="0" r="0" t="29"/>
          <a:stretch/>
        </p:blipFill>
        <p:spPr>
          <a:xfrm>
            <a:off x="0" y="0"/>
            <a:ext cx="9144003" cy="1084247"/>
          </a:xfrm>
          <a:prstGeom prst="rect">
            <a:avLst/>
          </a:prstGeom>
          <a:noFill/>
          <a:ln>
            <a:noFill/>
          </a:ln>
        </p:spPr>
      </p:pic>
      <p:sp>
        <p:nvSpPr>
          <p:cNvPr id="141" name="Google Shape;141;p19"/>
          <p:cNvSpPr/>
          <p:nvPr/>
        </p:nvSpPr>
        <p:spPr>
          <a:xfrm>
            <a:off x="6018252" y="2904150"/>
            <a:ext cx="3005700" cy="17028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2" name="Google Shape;142;p19"/>
          <p:cNvPicPr preferRelativeResize="0"/>
          <p:nvPr/>
        </p:nvPicPr>
        <p:blipFill>
          <a:blip r:embed="rId7">
            <a:alphaModFix/>
          </a:blip>
          <a:stretch>
            <a:fillRect/>
          </a:stretch>
        </p:blipFill>
        <p:spPr>
          <a:xfrm>
            <a:off x="6050225" y="3830523"/>
            <a:ext cx="2946273" cy="732250"/>
          </a:xfrm>
          <a:prstGeom prst="rect">
            <a:avLst/>
          </a:prstGeom>
          <a:noFill/>
          <a:ln>
            <a:noFill/>
          </a:ln>
        </p:spPr>
      </p:pic>
      <p:pic>
        <p:nvPicPr>
          <p:cNvPr id="143" name="Google Shape;143;p19"/>
          <p:cNvPicPr preferRelativeResize="0"/>
          <p:nvPr/>
        </p:nvPicPr>
        <p:blipFill>
          <a:blip r:embed="rId8">
            <a:alphaModFix/>
          </a:blip>
          <a:stretch>
            <a:fillRect/>
          </a:stretch>
        </p:blipFill>
        <p:spPr>
          <a:xfrm>
            <a:off x="6099602" y="2977682"/>
            <a:ext cx="2847522" cy="7152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82"/>
          <p:cNvSpPr txBox="1"/>
          <p:nvPr>
            <p:ph idx="1" type="body"/>
          </p:nvPr>
        </p:nvSpPr>
        <p:spPr>
          <a:xfrm>
            <a:off x="311700" y="13554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FINALLY! Funding for Fiji development</a:t>
            </a:r>
            <a:endParaRPr/>
          </a:p>
          <a:p>
            <a:pPr indent="0" lvl="0" marL="0" rtl="0" algn="l">
              <a:spcBef>
                <a:spcPts val="1600"/>
              </a:spcBef>
              <a:spcAft>
                <a:spcPts val="0"/>
              </a:spcAft>
              <a:buNone/>
            </a:pPr>
            <a:r>
              <a:rPr lang="en"/>
              <a:t>Fiji succeeds in highly competitive Software Sustainability call by DFG</a:t>
            </a:r>
            <a:endParaRPr/>
          </a:p>
          <a:p>
            <a:pPr indent="0" lvl="0" marL="0" rtl="0" algn="l">
              <a:spcBef>
                <a:spcPts val="1600"/>
              </a:spcBef>
              <a:spcAft>
                <a:spcPts val="0"/>
              </a:spcAft>
              <a:buNone/>
            </a:pPr>
            <a:r>
              <a:rPr lang="en"/>
              <a:t>Two developers/maintainers funded for 3 years without need to do science</a:t>
            </a:r>
            <a:endParaRPr/>
          </a:p>
          <a:p>
            <a:pPr indent="0" lvl="0" marL="0" rtl="0" algn="l">
              <a:spcBef>
                <a:spcPts val="1600"/>
              </a:spcBef>
              <a:spcAft>
                <a:spcPts val="1600"/>
              </a:spcAft>
              <a:buNone/>
            </a:pPr>
            <a:r>
              <a:rPr lang="en"/>
              <a:t>The future is bright</a:t>
            </a:r>
            <a:endParaRPr/>
          </a:p>
        </p:txBody>
      </p:sp>
      <p:pic>
        <p:nvPicPr>
          <p:cNvPr id="948" name="Google Shape;948;p82"/>
          <p:cNvPicPr preferRelativeResize="0"/>
          <p:nvPr/>
        </p:nvPicPr>
        <p:blipFill rotWithShape="1">
          <a:blip r:embed="rId4">
            <a:alphaModFix/>
          </a:blip>
          <a:srcRect b="1634" l="0" r="0" t="1625"/>
          <a:stretch/>
        </p:blipFill>
        <p:spPr>
          <a:xfrm>
            <a:off x="0" y="0"/>
            <a:ext cx="9144003" cy="1049604"/>
          </a:xfrm>
          <a:prstGeom prst="rect">
            <a:avLst/>
          </a:prstGeom>
          <a:noFill/>
          <a:ln>
            <a:noFill/>
          </a:ln>
        </p:spPr>
      </p:pic>
      <p:pic>
        <p:nvPicPr>
          <p:cNvPr id="949" name="Google Shape;949;p82"/>
          <p:cNvPicPr preferRelativeResize="0"/>
          <p:nvPr/>
        </p:nvPicPr>
        <p:blipFill>
          <a:blip r:embed="rId5">
            <a:alphaModFix/>
          </a:blip>
          <a:stretch>
            <a:fillRect/>
          </a:stretch>
        </p:blipFill>
        <p:spPr>
          <a:xfrm>
            <a:off x="311708" y="4161475"/>
            <a:ext cx="742542" cy="891050"/>
          </a:xfrm>
          <a:prstGeom prst="rect">
            <a:avLst/>
          </a:prstGeom>
          <a:noFill/>
          <a:ln>
            <a:noFill/>
          </a:ln>
        </p:spPr>
      </p:pic>
      <p:pic>
        <p:nvPicPr>
          <p:cNvPr id="950" name="Google Shape;950;p82"/>
          <p:cNvPicPr preferRelativeResize="0"/>
          <p:nvPr/>
        </p:nvPicPr>
        <p:blipFill>
          <a:blip r:embed="rId6">
            <a:alphaModFix/>
          </a:blip>
          <a:stretch>
            <a:fillRect/>
          </a:stretch>
        </p:blipFill>
        <p:spPr>
          <a:xfrm>
            <a:off x="2772525" y="4176350"/>
            <a:ext cx="669903" cy="861300"/>
          </a:xfrm>
          <a:prstGeom prst="rect">
            <a:avLst/>
          </a:prstGeom>
          <a:noFill/>
          <a:ln>
            <a:noFill/>
          </a:ln>
        </p:spPr>
      </p:pic>
      <p:pic>
        <p:nvPicPr>
          <p:cNvPr id="951" name="Google Shape;951;p82"/>
          <p:cNvPicPr preferRelativeResize="0"/>
          <p:nvPr/>
        </p:nvPicPr>
        <p:blipFill>
          <a:blip r:embed="rId7">
            <a:alphaModFix/>
          </a:blip>
          <a:stretch>
            <a:fillRect/>
          </a:stretch>
        </p:blipFill>
        <p:spPr>
          <a:xfrm>
            <a:off x="3492827" y="4176312"/>
            <a:ext cx="932468" cy="861375"/>
          </a:xfrm>
          <a:prstGeom prst="rect">
            <a:avLst/>
          </a:prstGeom>
          <a:noFill/>
          <a:ln>
            <a:noFill/>
          </a:ln>
        </p:spPr>
      </p:pic>
      <p:pic>
        <p:nvPicPr>
          <p:cNvPr id="952" name="Google Shape;952;p82"/>
          <p:cNvPicPr preferRelativeResize="0"/>
          <p:nvPr/>
        </p:nvPicPr>
        <p:blipFill>
          <a:blip r:embed="rId8">
            <a:alphaModFix/>
          </a:blip>
          <a:stretch>
            <a:fillRect/>
          </a:stretch>
        </p:blipFill>
        <p:spPr>
          <a:xfrm>
            <a:off x="1114450" y="4161475"/>
            <a:ext cx="778890" cy="891050"/>
          </a:xfrm>
          <a:prstGeom prst="rect">
            <a:avLst/>
          </a:prstGeom>
          <a:noFill/>
          <a:ln>
            <a:noFill/>
          </a:ln>
        </p:spPr>
      </p:pic>
      <p:grpSp>
        <p:nvGrpSpPr>
          <p:cNvPr id="953" name="Google Shape;953;p82"/>
          <p:cNvGrpSpPr/>
          <p:nvPr/>
        </p:nvGrpSpPr>
        <p:grpSpPr>
          <a:xfrm>
            <a:off x="4572000" y="4215413"/>
            <a:ext cx="4399650" cy="783150"/>
            <a:chOff x="4572000" y="3779625"/>
            <a:chExt cx="4399650" cy="783150"/>
          </a:xfrm>
        </p:grpSpPr>
        <p:sp>
          <p:nvSpPr>
            <p:cNvPr id="954" name="Google Shape;954;p82"/>
            <p:cNvSpPr/>
            <p:nvPr/>
          </p:nvSpPr>
          <p:spPr>
            <a:xfrm>
              <a:off x="4678625" y="3898875"/>
              <a:ext cx="4205400" cy="5331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5" name="Google Shape;955;p82"/>
            <p:cNvPicPr preferRelativeResize="0"/>
            <p:nvPr/>
          </p:nvPicPr>
          <p:blipFill>
            <a:blip r:embed="rId9">
              <a:alphaModFix/>
            </a:blip>
            <a:stretch>
              <a:fillRect/>
            </a:stretch>
          </p:blipFill>
          <p:spPr>
            <a:xfrm>
              <a:off x="4572000" y="3779625"/>
              <a:ext cx="4399650" cy="783150"/>
            </a:xfrm>
            <a:prstGeom prst="rect">
              <a:avLst/>
            </a:prstGeom>
            <a:noFill/>
            <a:ln>
              <a:noFill/>
            </a:ln>
          </p:spPr>
        </p:pic>
      </p:gr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83"/>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https://forum.image.sc/</a:t>
            </a:r>
            <a:endParaRPr>
              <a:solidFill>
                <a:srgbClr val="FFFFFF"/>
              </a:solidFill>
              <a:latin typeface="Consolas"/>
              <a:ea typeface="Consolas"/>
              <a:cs typeface="Consolas"/>
              <a:sym typeface="Consolas"/>
            </a:endParaRPr>
          </a:p>
        </p:txBody>
      </p:sp>
      <p:pic>
        <p:nvPicPr>
          <p:cNvPr id="961" name="Google Shape;961;p83"/>
          <p:cNvPicPr preferRelativeResize="0"/>
          <p:nvPr/>
        </p:nvPicPr>
        <p:blipFill rotWithShape="1">
          <a:blip r:embed="rId3">
            <a:alphaModFix/>
          </a:blip>
          <a:srcRect b="1662" l="0" r="0" t="1662"/>
          <a:stretch/>
        </p:blipFill>
        <p:spPr>
          <a:xfrm>
            <a:off x="0" y="0"/>
            <a:ext cx="9144003" cy="1048908"/>
          </a:xfrm>
          <a:prstGeom prst="rect">
            <a:avLst/>
          </a:prstGeom>
          <a:noFill/>
          <a:ln>
            <a:noFill/>
          </a:ln>
        </p:spPr>
      </p:pic>
      <p:pic>
        <p:nvPicPr>
          <p:cNvPr id="962" name="Google Shape;962;p83"/>
          <p:cNvPicPr preferRelativeResize="0"/>
          <p:nvPr/>
        </p:nvPicPr>
        <p:blipFill>
          <a:blip r:embed="rId4">
            <a:alphaModFix/>
          </a:blip>
          <a:stretch>
            <a:fillRect/>
          </a:stretch>
        </p:blipFill>
        <p:spPr>
          <a:xfrm>
            <a:off x="757484" y="1048900"/>
            <a:ext cx="5591374" cy="3506800"/>
          </a:xfrm>
          <a:prstGeom prst="rect">
            <a:avLst/>
          </a:prstGeom>
          <a:noFill/>
          <a:ln>
            <a:noFill/>
          </a:ln>
        </p:spPr>
      </p:pic>
      <p:pic>
        <p:nvPicPr>
          <p:cNvPr id="963" name="Google Shape;963;p83"/>
          <p:cNvPicPr preferRelativeResize="0"/>
          <p:nvPr/>
        </p:nvPicPr>
        <p:blipFill rotWithShape="1">
          <a:blip r:embed="rId5">
            <a:alphaModFix/>
          </a:blip>
          <a:srcRect b="0" l="0" r="0" t="0"/>
          <a:stretch/>
        </p:blipFill>
        <p:spPr>
          <a:xfrm>
            <a:off x="2937350" y="4116300"/>
            <a:ext cx="861375" cy="861375"/>
          </a:xfrm>
          <a:prstGeom prst="rect">
            <a:avLst/>
          </a:prstGeom>
          <a:noFill/>
          <a:ln>
            <a:noFill/>
          </a:ln>
        </p:spPr>
      </p:pic>
      <p:pic>
        <p:nvPicPr>
          <p:cNvPr id="964" name="Google Shape;964;p83"/>
          <p:cNvPicPr preferRelativeResize="0"/>
          <p:nvPr/>
        </p:nvPicPr>
        <p:blipFill>
          <a:blip r:embed="rId6">
            <a:alphaModFix/>
          </a:blip>
          <a:stretch>
            <a:fillRect/>
          </a:stretch>
        </p:blipFill>
        <p:spPr>
          <a:xfrm>
            <a:off x="311700" y="4116300"/>
            <a:ext cx="861375" cy="861375"/>
          </a:xfrm>
          <a:prstGeom prst="rect">
            <a:avLst/>
          </a:prstGeom>
          <a:noFill/>
          <a:ln>
            <a:noFill/>
          </a:ln>
        </p:spPr>
      </p:pic>
      <p:pic>
        <p:nvPicPr>
          <p:cNvPr id="965" name="Google Shape;965;p83"/>
          <p:cNvPicPr preferRelativeResize="0"/>
          <p:nvPr/>
        </p:nvPicPr>
        <p:blipFill>
          <a:blip r:embed="rId7">
            <a:alphaModFix/>
          </a:blip>
          <a:stretch>
            <a:fillRect/>
          </a:stretch>
        </p:blipFill>
        <p:spPr>
          <a:xfrm>
            <a:off x="2151412" y="4116288"/>
            <a:ext cx="709749" cy="951050"/>
          </a:xfrm>
          <a:prstGeom prst="rect">
            <a:avLst/>
          </a:prstGeom>
          <a:noFill/>
          <a:ln>
            <a:noFill/>
          </a:ln>
        </p:spPr>
      </p:pic>
      <p:sp>
        <p:nvSpPr>
          <p:cNvPr id="966" name="Google Shape;966;p83"/>
          <p:cNvSpPr/>
          <p:nvPr/>
        </p:nvSpPr>
        <p:spPr>
          <a:xfrm>
            <a:off x="6496450" y="1061350"/>
            <a:ext cx="2500200" cy="734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7" name="Google Shape;967;p83"/>
          <p:cNvPicPr preferRelativeResize="0"/>
          <p:nvPr/>
        </p:nvPicPr>
        <p:blipFill>
          <a:blip r:embed="rId8">
            <a:alphaModFix/>
          </a:blip>
          <a:stretch>
            <a:fillRect/>
          </a:stretch>
        </p:blipFill>
        <p:spPr>
          <a:xfrm>
            <a:off x="1249275" y="4116299"/>
            <a:ext cx="861375" cy="861375"/>
          </a:xfrm>
          <a:prstGeom prst="rect">
            <a:avLst/>
          </a:prstGeom>
          <a:noFill/>
          <a:ln>
            <a:noFill/>
          </a:ln>
        </p:spPr>
      </p:pic>
      <p:pic>
        <p:nvPicPr>
          <p:cNvPr id="968" name="Google Shape;968;p83"/>
          <p:cNvPicPr preferRelativeResize="0"/>
          <p:nvPr/>
        </p:nvPicPr>
        <p:blipFill>
          <a:blip r:embed="rId9">
            <a:alphaModFix/>
          </a:blip>
          <a:stretch>
            <a:fillRect/>
          </a:stretch>
        </p:blipFill>
        <p:spPr>
          <a:xfrm>
            <a:off x="6473100" y="1048900"/>
            <a:ext cx="2523400" cy="739350"/>
          </a:xfrm>
          <a:prstGeom prst="rect">
            <a:avLst/>
          </a:prstGeom>
          <a:noFill/>
          <a:ln>
            <a:noFill/>
          </a:ln>
        </p:spPr>
      </p:pic>
      <p:sp>
        <p:nvSpPr>
          <p:cNvPr id="969" name="Google Shape;969;p83"/>
          <p:cNvSpPr/>
          <p:nvPr/>
        </p:nvSpPr>
        <p:spPr>
          <a:xfrm>
            <a:off x="6878988" y="1883194"/>
            <a:ext cx="1714500" cy="755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83"/>
          <p:cNvSpPr/>
          <p:nvPr/>
        </p:nvSpPr>
        <p:spPr>
          <a:xfrm>
            <a:off x="6841173" y="2738544"/>
            <a:ext cx="1837200" cy="5832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1" name="Google Shape;971;p83"/>
          <p:cNvPicPr preferRelativeResize="0"/>
          <p:nvPr/>
        </p:nvPicPr>
        <p:blipFill>
          <a:blip r:embed="rId10">
            <a:alphaModFix/>
          </a:blip>
          <a:stretch>
            <a:fillRect/>
          </a:stretch>
        </p:blipFill>
        <p:spPr>
          <a:xfrm>
            <a:off x="6987113" y="1877992"/>
            <a:ext cx="1511250" cy="755650"/>
          </a:xfrm>
          <a:prstGeom prst="rect">
            <a:avLst/>
          </a:prstGeom>
          <a:noFill/>
          <a:ln>
            <a:noFill/>
          </a:ln>
        </p:spPr>
      </p:pic>
      <p:pic>
        <p:nvPicPr>
          <p:cNvPr id="972" name="Google Shape;972;p83"/>
          <p:cNvPicPr preferRelativeResize="0"/>
          <p:nvPr/>
        </p:nvPicPr>
        <p:blipFill>
          <a:blip r:embed="rId11">
            <a:alphaModFix/>
          </a:blip>
          <a:stretch>
            <a:fillRect/>
          </a:stretch>
        </p:blipFill>
        <p:spPr>
          <a:xfrm>
            <a:off x="6939551" y="2810369"/>
            <a:ext cx="1651909" cy="4149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pic>
        <p:nvPicPr>
          <p:cNvPr id="977" name="Google Shape;977;p84"/>
          <p:cNvPicPr preferRelativeResize="0"/>
          <p:nvPr/>
        </p:nvPicPr>
        <p:blipFill rotWithShape="1">
          <a:blip r:embed="rId4">
            <a:alphaModFix/>
          </a:blip>
          <a:srcRect b="1700" l="0" r="0" t="1690"/>
          <a:stretch/>
        </p:blipFill>
        <p:spPr>
          <a:xfrm>
            <a:off x="0" y="0"/>
            <a:ext cx="9144003" cy="1048213"/>
          </a:xfrm>
          <a:prstGeom prst="rect">
            <a:avLst/>
          </a:prstGeom>
          <a:noFill/>
          <a:ln>
            <a:noFill/>
          </a:ln>
        </p:spPr>
      </p:pic>
      <p:pic>
        <p:nvPicPr>
          <p:cNvPr id="978" name="Google Shape;978;p84"/>
          <p:cNvPicPr preferRelativeResize="0"/>
          <p:nvPr/>
        </p:nvPicPr>
        <p:blipFill>
          <a:blip r:embed="rId5">
            <a:alphaModFix/>
          </a:blip>
          <a:stretch>
            <a:fillRect/>
          </a:stretch>
        </p:blipFill>
        <p:spPr>
          <a:xfrm>
            <a:off x="60725" y="2917712"/>
            <a:ext cx="9022525" cy="1299237"/>
          </a:xfrm>
          <a:prstGeom prst="rect">
            <a:avLst/>
          </a:prstGeom>
          <a:noFill/>
          <a:ln>
            <a:noFill/>
          </a:ln>
        </p:spPr>
      </p:pic>
      <p:pic>
        <p:nvPicPr>
          <p:cNvPr id="979" name="Google Shape;979;p84"/>
          <p:cNvPicPr preferRelativeResize="0"/>
          <p:nvPr/>
        </p:nvPicPr>
        <p:blipFill>
          <a:blip r:embed="rId6">
            <a:alphaModFix/>
          </a:blip>
          <a:stretch>
            <a:fillRect/>
          </a:stretch>
        </p:blipFill>
        <p:spPr>
          <a:xfrm>
            <a:off x="115025" y="968975"/>
            <a:ext cx="1852475" cy="1852475"/>
          </a:xfrm>
          <a:prstGeom prst="rect">
            <a:avLst/>
          </a:prstGeom>
          <a:noFill/>
          <a:ln>
            <a:noFill/>
          </a:ln>
        </p:spPr>
      </p:pic>
      <p:pic>
        <p:nvPicPr>
          <p:cNvPr id="980" name="Google Shape;980;p84"/>
          <p:cNvPicPr preferRelativeResize="0"/>
          <p:nvPr/>
        </p:nvPicPr>
        <p:blipFill>
          <a:blip r:embed="rId7">
            <a:alphaModFix/>
          </a:blip>
          <a:stretch>
            <a:fillRect/>
          </a:stretch>
        </p:blipFill>
        <p:spPr>
          <a:xfrm>
            <a:off x="2208952" y="968975"/>
            <a:ext cx="4483152" cy="1770225"/>
          </a:xfrm>
          <a:prstGeom prst="rect">
            <a:avLst/>
          </a:prstGeom>
          <a:noFill/>
          <a:ln>
            <a:noFill/>
          </a:ln>
        </p:spPr>
      </p:pic>
      <p:pic>
        <p:nvPicPr>
          <p:cNvPr id="981" name="Google Shape;981;p84"/>
          <p:cNvPicPr preferRelativeResize="0"/>
          <p:nvPr/>
        </p:nvPicPr>
        <p:blipFill>
          <a:blip r:embed="rId8">
            <a:alphaModFix/>
          </a:blip>
          <a:stretch>
            <a:fillRect/>
          </a:stretch>
        </p:blipFill>
        <p:spPr>
          <a:xfrm>
            <a:off x="6880616" y="1490238"/>
            <a:ext cx="2165759" cy="809959"/>
          </a:xfrm>
          <a:prstGeom prst="rect">
            <a:avLst/>
          </a:prstGeom>
          <a:noFill/>
          <a:ln>
            <a:noFill/>
          </a:ln>
        </p:spPr>
      </p:pic>
      <p:pic>
        <p:nvPicPr>
          <p:cNvPr id="982" name="Google Shape;982;p84"/>
          <p:cNvPicPr preferRelativeResize="0"/>
          <p:nvPr/>
        </p:nvPicPr>
        <p:blipFill>
          <a:blip r:embed="rId9">
            <a:alphaModFix/>
          </a:blip>
          <a:stretch>
            <a:fillRect/>
          </a:stretch>
        </p:blipFill>
        <p:spPr>
          <a:xfrm>
            <a:off x="4366640" y="4426974"/>
            <a:ext cx="479895" cy="575899"/>
          </a:xfrm>
          <a:prstGeom prst="rect">
            <a:avLst/>
          </a:prstGeom>
          <a:noFill/>
          <a:ln>
            <a:noFill/>
          </a:ln>
        </p:spPr>
      </p:pic>
      <p:pic>
        <p:nvPicPr>
          <p:cNvPr id="983" name="Google Shape;983;p84"/>
          <p:cNvPicPr preferRelativeResize="0"/>
          <p:nvPr/>
        </p:nvPicPr>
        <p:blipFill>
          <a:blip r:embed="rId10">
            <a:alphaModFix/>
          </a:blip>
          <a:stretch>
            <a:fillRect/>
          </a:stretch>
        </p:blipFill>
        <p:spPr>
          <a:xfrm>
            <a:off x="7840600" y="4432453"/>
            <a:ext cx="623378" cy="575875"/>
          </a:xfrm>
          <a:prstGeom prst="rect">
            <a:avLst/>
          </a:prstGeom>
          <a:noFill/>
          <a:ln>
            <a:noFill/>
          </a:ln>
        </p:spPr>
      </p:pic>
      <p:pic>
        <p:nvPicPr>
          <p:cNvPr id="984" name="Google Shape;984;p84"/>
          <p:cNvPicPr preferRelativeResize="0"/>
          <p:nvPr/>
        </p:nvPicPr>
        <p:blipFill>
          <a:blip r:embed="rId11">
            <a:alphaModFix/>
          </a:blip>
          <a:stretch>
            <a:fillRect/>
          </a:stretch>
        </p:blipFill>
        <p:spPr>
          <a:xfrm>
            <a:off x="3436638" y="4432473"/>
            <a:ext cx="479889" cy="576567"/>
          </a:xfrm>
          <a:prstGeom prst="rect">
            <a:avLst/>
          </a:prstGeom>
          <a:noFill/>
          <a:ln>
            <a:noFill/>
          </a:ln>
        </p:spPr>
      </p:pic>
      <p:pic>
        <p:nvPicPr>
          <p:cNvPr id="985" name="Google Shape;985;p84"/>
          <p:cNvPicPr preferRelativeResize="0"/>
          <p:nvPr/>
        </p:nvPicPr>
        <p:blipFill>
          <a:blip r:embed="rId12">
            <a:alphaModFix/>
          </a:blip>
          <a:stretch>
            <a:fillRect/>
          </a:stretch>
        </p:blipFill>
        <p:spPr>
          <a:xfrm>
            <a:off x="3956027" y="4432473"/>
            <a:ext cx="371122" cy="587633"/>
          </a:xfrm>
          <a:prstGeom prst="rect">
            <a:avLst/>
          </a:prstGeom>
          <a:noFill/>
          <a:ln>
            <a:noFill/>
          </a:ln>
        </p:spPr>
      </p:pic>
      <p:pic>
        <p:nvPicPr>
          <p:cNvPr id="986" name="Google Shape;986;p84"/>
          <p:cNvPicPr preferRelativeResize="0"/>
          <p:nvPr/>
        </p:nvPicPr>
        <p:blipFill>
          <a:blip r:embed="rId13">
            <a:alphaModFix/>
          </a:blip>
          <a:stretch>
            <a:fillRect/>
          </a:stretch>
        </p:blipFill>
        <p:spPr>
          <a:xfrm>
            <a:off x="83213" y="4429599"/>
            <a:ext cx="362006" cy="575899"/>
          </a:xfrm>
          <a:prstGeom prst="rect">
            <a:avLst/>
          </a:prstGeom>
          <a:noFill/>
          <a:ln>
            <a:noFill/>
          </a:ln>
        </p:spPr>
      </p:pic>
      <p:pic>
        <p:nvPicPr>
          <p:cNvPr id="987" name="Google Shape;987;p84"/>
          <p:cNvPicPr preferRelativeResize="0"/>
          <p:nvPr/>
        </p:nvPicPr>
        <p:blipFill>
          <a:blip r:embed="rId14">
            <a:alphaModFix/>
          </a:blip>
          <a:stretch>
            <a:fillRect/>
          </a:stretch>
        </p:blipFill>
        <p:spPr>
          <a:xfrm>
            <a:off x="8502860" y="4441140"/>
            <a:ext cx="557902" cy="557911"/>
          </a:xfrm>
          <a:prstGeom prst="rect">
            <a:avLst/>
          </a:prstGeom>
          <a:noFill/>
          <a:ln>
            <a:noFill/>
          </a:ln>
        </p:spPr>
      </p:pic>
      <p:pic>
        <p:nvPicPr>
          <p:cNvPr id="988" name="Google Shape;988;p84"/>
          <p:cNvPicPr preferRelativeResize="0"/>
          <p:nvPr/>
        </p:nvPicPr>
        <p:blipFill>
          <a:blip r:embed="rId15">
            <a:alphaModFix/>
          </a:blip>
          <a:stretch>
            <a:fillRect/>
          </a:stretch>
        </p:blipFill>
        <p:spPr>
          <a:xfrm>
            <a:off x="5504706" y="4432800"/>
            <a:ext cx="575877" cy="575899"/>
          </a:xfrm>
          <a:prstGeom prst="rect">
            <a:avLst/>
          </a:prstGeom>
          <a:noFill/>
          <a:ln>
            <a:noFill/>
          </a:ln>
        </p:spPr>
      </p:pic>
      <p:pic>
        <p:nvPicPr>
          <p:cNvPr id="989" name="Google Shape;989;p84"/>
          <p:cNvPicPr preferRelativeResize="0"/>
          <p:nvPr/>
        </p:nvPicPr>
        <p:blipFill>
          <a:blip r:embed="rId16">
            <a:alphaModFix/>
          </a:blip>
          <a:stretch>
            <a:fillRect/>
          </a:stretch>
        </p:blipFill>
        <p:spPr>
          <a:xfrm flipH="1">
            <a:off x="989696" y="4418352"/>
            <a:ext cx="587606" cy="587633"/>
          </a:xfrm>
          <a:prstGeom prst="rect">
            <a:avLst/>
          </a:prstGeom>
          <a:noFill/>
          <a:ln>
            <a:noFill/>
          </a:ln>
        </p:spPr>
      </p:pic>
      <p:pic>
        <p:nvPicPr>
          <p:cNvPr id="990" name="Google Shape;990;p84"/>
          <p:cNvPicPr preferRelativeResize="0"/>
          <p:nvPr/>
        </p:nvPicPr>
        <p:blipFill>
          <a:blip r:embed="rId17">
            <a:alphaModFix/>
          </a:blip>
          <a:stretch>
            <a:fillRect/>
          </a:stretch>
        </p:blipFill>
        <p:spPr>
          <a:xfrm>
            <a:off x="487255" y="4422830"/>
            <a:ext cx="479889" cy="588838"/>
          </a:xfrm>
          <a:prstGeom prst="rect">
            <a:avLst/>
          </a:prstGeom>
          <a:noFill/>
          <a:ln>
            <a:noFill/>
          </a:ln>
        </p:spPr>
      </p:pic>
      <p:pic>
        <p:nvPicPr>
          <p:cNvPr id="991" name="Google Shape;991;p84"/>
          <p:cNvPicPr preferRelativeResize="0"/>
          <p:nvPr/>
        </p:nvPicPr>
        <p:blipFill>
          <a:blip r:embed="rId18">
            <a:alphaModFix/>
          </a:blip>
          <a:stretch>
            <a:fillRect/>
          </a:stretch>
        </p:blipFill>
        <p:spPr>
          <a:xfrm>
            <a:off x="1631873" y="4417750"/>
            <a:ext cx="575877" cy="575899"/>
          </a:xfrm>
          <a:prstGeom prst="rect">
            <a:avLst/>
          </a:prstGeom>
          <a:noFill/>
          <a:ln>
            <a:noFill/>
          </a:ln>
        </p:spPr>
      </p:pic>
      <p:pic>
        <p:nvPicPr>
          <p:cNvPr id="992" name="Google Shape;992;p84"/>
          <p:cNvPicPr preferRelativeResize="0"/>
          <p:nvPr/>
        </p:nvPicPr>
        <p:blipFill>
          <a:blip r:embed="rId19">
            <a:alphaModFix/>
          </a:blip>
          <a:stretch>
            <a:fillRect/>
          </a:stretch>
        </p:blipFill>
        <p:spPr>
          <a:xfrm>
            <a:off x="2239456" y="4424218"/>
            <a:ext cx="575879" cy="575901"/>
          </a:xfrm>
          <a:prstGeom prst="rect">
            <a:avLst/>
          </a:prstGeom>
          <a:noFill/>
          <a:ln>
            <a:noFill/>
          </a:ln>
        </p:spPr>
      </p:pic>
      <p:pic>
        <p:nvPicPr>
          <p:cNvPr id="993" name="Google Shape;993;p84"/>
          <p:cNvPicPr preferRelativeResize="0"/>
          <p:nvPr/>
        </p:nvPicPr>
        <p:blipFill>
          <a:blip r:embed="rId20">
            <a:alphaModFix/>
          </a:blip>
          <a:stretch>
            <a:fillRect/>
          </a:stretch>
        </p:blipFill>
        <p:spPr>
          <a:xfrm>
            <a:off x="6745488" y="4432568"/>
            <a:ext cx="587610" cy="587632"/>
          </a:xfrm>
          <a:prstGeom prst="rect">
            <a:avLst/>
          </a:prstGeom>
          <a:noFill/>
          <a:ln>
            <a:noFill/>
          </a:ln>
        </p:spPr>
      </p:pic>
      <p:pic>
        <p:nvPicPr>
          <p:cNvPr id="994" name="Google Shape;994;p84"/>
          <p:cNvPicPr preferRelativeResize="0"/>
          <p:nvPr/>
        </p:nvPicPr>
        <p:blipFill>
          <a:blip r:embed="rId21">
            <a:alphaModFix/>
          </a:blip>
          <a:stretch>
            <a:fillRect/>
          </a:stretch>
        </p:blipFill>
        <p:spPr>
          <a:xfrm>
            <a:off x="7371963" y="4441166"/>
            <a:ext cx="429765" cy="575900"/>
          </a:xfrm>
          <a:prstGeom prst="rect">
            <a:avLst/>
          </a:prstGeom>
          <a:noFill/>
          <a:ln>
            <a:noFill/>
          </a:ln>
        </p:spPr>
      </p:pic>
      <p:pic>
        <p:nvPicPr>
          <p:cNvPr id="995" name="Google Shape;995;p84"/>
          <p:cNvPicPr preferRelativeResize="0"/>
          <p:nvPr/>
        </p:nvPicPr>
        <p:blipFill>
          <a:blip r:embed="rId22">
            <a:alphaModFix/>
          </a:blip>
          <a:stretch>
            <a:fillRect/>
          </a:stretch>
        </p:blipFill>
        <p:spPr>
          <a:xfrm>
            <a:off x="6130729" y="4432447"/>
            <a:ext cx="575869" cy="575890"/>
          </a:xfrm>
          <a:prstGeom prst="rect">
            <a:avLst/>
          </a:prstGeom>
          <a:noFill/>
          <a:ln>
            <a:noFill/>
          </a:ln>
        </p:spPr>
      </p:pic>
      <p:pic>
        <p:nvPicPr>
          <p:cNvPr id="996" name="Google Shape;996;p84"/>
          <p:cNvPicPr preferRelativeResize="0"/>
          <p:nvPr/>
        </p:nvPicPr>
        <p:blipFill>
          <a:blip r:embed="rId23">
            <a:alphaModFix/>
          </a:blip>
          <a:stretch>
            <a:fillRect/>
          </a:stretch>
        </p:blipFill>
        <p:spPr>
          <a:xfrm>
            <a:off x="2847046" y="4435587"/>
            <a:ext cx="557902" cy="575890"/>
          </a:xfrm>
          <a:prstGeom prst="rect">
            <a:avLst/>
          </a:prstGeom>
          <a:noFill/>
          <a:ln>
            <a:noFill/>
          </a:ln>
        </p:spPr>
      </p:pic>
      <p:pic>
        <p:nvPicPr>
          <p:cNvPr id="997" name="Google Shape;997;p84"/>
          <p:cNvPicPr preferRelativeResize="0"/>
          <p:nvPr/>
        </p:nvPicPr>
        <p:blipFill>
          <a:blip r:embed="rId24">
            <a:alphaModFix/>
          </a:blip>
          <a:stretch>
            <a:fillRect/>
          </a:stretch>
        </p:blipFill>
        <p:spPr>
          <a:xfrm flipH="1">
            <a:off x="4896678" y="4436969"/>
            <a:ext cx="557887" cy="57870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85"/>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rgbClr val="FFFFFF"/>
                </a:solidFill>
                <a:latin typeface="Consolas"/>
                <a:ea typeface="Consolas"/>
                <a:cs typeface="Consolas"/>
                <a:sym typeface="Consolas"/>
              </a:rPr>
              <a:t>https://www.embl.de/training/events/2018/IMJ18-01/</a:t>
            </a:r>
            <a:endParaRPr sz="1200">
              <a:solidFill>
                <a:srgbClr val="FFFFFF"/>
              </a:solidFill>
              <a:latin typeface="Consolas"/>
              <a:ea typeface="Consolas"/>
              <a:cs typeface="Consolas"/>
              <a:sym typeface="Consolas"/>
            </a:endParaRPr>
          </a:p>
          <a:p>
            <a:pPr indent="0" lvl="0" marL="0" rtl="0" algn="r">
              <a:spcBef>
                <a:spcPts val="0"/>
              </a:spcBef>
              <a:spcAft>
                <a:spcPts val="0"/>
              </a:spcAft>
              <a:buNone/>
            </a:pPr>
            <a:r>
              <a:t/>
            </a:r>
            <a:endParaRPr>
              <a:solidFill>
                <a:srgbClr val="FFFFFF"/>
              </a:solidFill>
              <a:latin typeface="Consolas"/>
              <a:ea typeface="Consolas"/>
              <a:cs typeface="Consolas"/>
              <a:sym typeface="Consolas"/>
            </a:endParaRPr>
          </a:p>
        </p:txBody>
      </p:sp>
      <p:pic>
        <p:nvPicPr>
          <p:cNvPr id="1003" name="Google Shape;1003;p85"/>
          <p:cNvPicPr preferRelativeResize="0"/>
          <p:nvPr/>
        </p:nvPicPr>
        <p:blipFill rotWithShape="1">
          <a:blip r:embed="rId4">
            <a:alphaModFix/>
          </a:blip>
          <a:srcRect b="1718" l="0" r="0" t="1728"/>
          <a:stretch/>
        </p:blipFill>
        <p:spPr>
          <a:xfrm>
            <a:off x="0" y="0"/>
            <a:ext cx="9144003" cy="1047519"/>
          </a:xfrm>
          <a:prstGeom prst="rect">
            <a:avLst/>
          </a:prstGeom>
          <a:noFill/>
          <a:ln>
            <a:noFill/>
          </a:ln>
        </p:spPr>
      </p:pic>
      <p:pic>
        <p:nvPicPr>
          <p:cNvPr id="1004" name="Google Shape;1004;p85"/>
          <p:cNvPicPr preferRelativeResize="0"/>
          <p:nvPr/>
        </p:nvPicPr>
        <p:blipFill>
          <a:blip r:embed="rId5">
            <a:alphaModFix/>
          </a:blip>
          <a:stretch>
            <a:fillRect/>
          </a:stretch>
        </p:blipFill>
        <p:spPr>
          <a:xfrm>
            <a:off x="265775" y="993319"/>
            <a:ext cx="5707478" cy="3210457"/>
          </a:xfrm>
          <a:prstGeom prst="rect">
            <a:avLst/>
          </a:prstGeom>
          <a:noFill/>
          <a:ln>
            <a:noFill/>
          </a:ln>
        </p:spPr>
      </p:pic>
      <p:pic>
        <p:nvPicPr>
          <p:cNvPr id="1005" name="Google Shape;1005;p85"/>
          <p:cNvPicPr preferRelativeResize="0"/>
          <p:nvPr/>
        </p:nvPicPr>
        <p:blipFill>
          <a:blip r:embed="rId6">
            <a:alphaModFix/>
          </a:blip>
          <a:stretch>
            <a:fillRect/>
          </a:stretch>
        </p:blipFill>
        <p:spPr>
          <a:xfrm>
            <a:off x="265775" y="4282163"/>
            <a:ext cx="669903" cy="861300"/>
          </a:xfrm>
          <a:prstGeom prst="rect">
            <a:avLst/>
          </a:prstGeom>
          <a:noFill/>
          <a:ln>
            <a:noFill/>
          </a:ln>
        </p:spPr>
      </p:pic>
      <p:pic>
        <p:nvPicPr>
          <p:cNvPr id="1006" name="Google Shape;1006;p85"/>
          <p:cNvPicPr preferRelativeResize="0"/>
          <p:nvPr/>
        </p:nvPicPr>
        <p:blipFill>
          <a:blip r:embed="rId7">
            <a:alphaModFix/>
          </a:blip>
          <a:stretch>
            <a:fillRect/>
          </a:stretch>
        </p:blipFill>
        <p:spPr>
          <a:xfrm>
            <a:off x="3600352" y="4282149"/>
            <a:ext cx="932468" cy="861375"/>
          </a:xfrm>
          <a:prstGeom prst="rect">
            <a:avLst/>
          </a:prstGeom>
          <a:noFill/>
          <a:ln>
            <a:noFill/>
          </a:ln>
        </p:spPr>
      </p:pic>
      <p:pic>
        <p:nvPicPr>
          <p:cNvPr id="1007" name="Google Shape;1007;p85"/>
          <p:cNvPicPr preferRelativeResize="0"/>
          <p:nvPr/>
        </p:nvPicPr>
        <p:blipFill>
          <a:blip r:embed="rId8">
            <a:alphaModFix/>
          </a:blip>
          <a:stretch>
            <a:fillRect/>
          </a:stretch>
        </p:blipFill>
        <p:spPr>
          <a:xfrm>
            <a:off x="980477" y="4282169"/>
            <a:ext cx="861300" cy="861300"/>
          </a:xfrm>
          <a:prstGeom prst="rect">
            <a:avLst/>
          </a:prstGeom>
          <a:noFill/>
          <a:ln>
            <a:noFill/>
          </a:ln>
        </p:spPr>
      </p:pic>
      <p:pic>
        <p:nvPicPr>
          <p:cNvPr id="1008" name="Google Shape;1008;p85"/>
          <p:cNvPicPr preferRelativeResize="0"/>
          <p:nvPr/>
        </p:nvPicPr>
        <p:blipFill>
          <a:blip r:embed="rId9">
            <a:alphaModFix/>
          </a:blip>
          <a:stretch>
            <a:fillRect/>
          </a:stretch>
        </p:blipFill>
        <p:spPr>
          <a:xfrm>
            <a:off x="1886577" y="4282222"/>
            <a:ext cx="861300" cy="861300"/>
          </a:xfrm>
          <a:prstGeom prst="rect">
            <a:avLst/>
          </a:prstGeom>
          <a:noFill/>
          <a:ln>
            <a:noFill/>
          </a:ln>
        </p:spPr>
      </p:pic>
      <p:pic>
        <p:nvPicPr>
          <p:cNvPr id="1009" name="Google Shape;1009;p85"/>
          <p:cNvPicPr preferRelativeResize="0"/>
          <p:nvPr/>
        </p:nvPicPr>
        <p:blipFill>
          <a:blip r:embed="rId10">
            <a:alphaModFix/>
          </a:blip>
          <a:stretch>
            <a:fillRect/>
          </a:stretch>
        </p:blipFill>
        <p:spPr>
          <a:xfrm>
            <a:off x="2792677" y="4282172"/>
            <a:ext cx="762866" cy="861300"/>
          </a:xfrm>
          <a:prstGeom prst="rect">
            <a:avLst/>
          </a:prstGeom>
          <a:noFill/>
          <a:ln>
            <a:noFill/>
          </a:ln>
        </p:spPr>
      </p:pic>
      <p:pic>
        <p:nvPicPr>
          <p:cNvPr id="1010" name="Google Shape;1010;p85"/>
          <p:cNvPicPr preferRelativeResize="0"/>
          <p:nvPr/>
        </p:nvPicPr>
        <p:blipFill>
          <a:blip r:embed="rId11">
            <a:alphaModFix/>
          </a:blip>
          <a:stretch>
            <a:fillRect/>
          </a:stretch>
        </p:blipFill>
        <p:spPr>
          <a:xfrm>
            <a:off x="6125625" y="1936050"/>
            <a:ext cx="2771799" cy="1325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14" name="Shape 1014"/>
        <p:cNvGrpSpPr/>
        <p:nvPr/>
      </p:nvGrpSpPr>
      <p:grpSpPr>
        <a:xfrm>
          <a:off x="0" y="0"/>
          <a:ext cx="0" cy="0"/>
          <a:chOff x="0" y="0"/>
          <a:chExt cx="0" cy="0"/>
        </a:xfrm>
      </p:grpSpPr>
      <p:sp>
        <p:nvSpPr>
          <p:cNvPr id="1015" name="Google Shape;1015;p86"/>
          <p:cNvSpPr txBox="1"/>
          <p:nvPr>
            <p:ph idx="1" type="body"/>
          </p:nvPr>
        </p:nvSpPr>
        <p:spPr>
          <a:xfrm>
            <a:off x="311700" y="13554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Putting it all together...</a:t>
            </a:r>
            <a:endParaRPr/>
          </a:p>
          <a:p>
            <a:pPr indent="-342900" lvl="0" marL="457200" rtl="0" algn="l">
              <a:spcBef>
                <a:spcPts val="1600"/>
              </a:spcBef>
              <a:spcAft>
                <a:spcPts val="0"/>
              </a:spcAft>
              <a:buSzPts val="1800"/>
              <a:buChar char="●"/>
            </a:pPr>
            <a:r>
              <a:rPr lang="en"/>
              <a:t>ImgLib2 for everything</a:t>
            </a:r>
            <a:endParaRPr/>
          </a:p>
          <a:p>
            <a:pPr indent="-342900" lvl="0" marL="457200" rtl="0" algn="l">
              <a:spcBef>
                <a:spcPts val="0"/>
              </a:spcBef>
              <a:spcAft>
                <a:spcPts val="0"/>
              </a:spcAft>
              <a:buSzPts val="1800"/>
              <a:buChar char="●"/>
            </a:pPr>
            <a:r>
              <a:rPr lang="en"/>
              <a:t>SCIFIO / N5 for IO</a:t>
            </a:r>
            <a:endParaRPr/>
          </a:p>
          <a:p>
            <a:pPr indent="-342900" lvl="0" marL="457200" rtl="0" algn="l">
              <a:spcBef>
                <a:spcPts val="0"/>
              </a:spcBef>
              <a:spcAft>
                <a:spcPts val="0"/>
              </a:spcAft>
              <a:buSzPts val="1800"/>
              <a:buChar char="●"/>
            </a:pPr>
            <a:r>
              <a:rPr lang="en"/>
              <a:t>BDV, LabKit, SciView</a:t>
            </a:r>
            <a:endParaRPr/>
          </a:p>
          <a:p>
            <a:pPr indent="-342900" lvl="0" marL="457200" rtl="0" algn="l">
              <a:spcBef>
                <a:spcPts val="0"/>
              </a:spcBef>
              <a:spcAft>
                <a:spcPts val="0"/>
              </a:spcAft>
              <a:buSzPts val="1800"/>
              <a:buChar char="●"/>
            </a:pPr>
            <a:r>
              <a:rPr lang="en"/>
              <a:t>Ops for algorithm</a:t>
            </a:r>
            <a:endParaRPr/>
          </a:p>
          <a:p>
            <a:pPr indent="-342900" lvl="0" marL="457200" rtl="0" algn="l">
              <a:spcBef>
                <a:spcPts val="0"/>
              </a:spcBef>
              <a:spcAft>
                <a:spcPts val="0"/>
              </a:spcAft>
              <a:buSzPts val="1800"/>
              <a:buChar char="●"/>
            </a:pPr>
            <a:r>
              <a:rPr lang="en"/>
              <a:t>New: </a:t>
            </a:r>
            <a:r>
              <a:rPr lang="en"/>
              <a:t>CompGraphs to model workflows</a:t>
            </a:r>
            <a:endParaRPr/>
          </a:p>
        </p:txBody>
      </p:sp>
      <p:sp>
        <p:nvSpPr>
          <p:cNvPr id="1016" name="Google Shape;1016;p86"/>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u="sng">
                <a:solidFill>
                  <a:schemeClr val="hlink"/>
                </a:solidFill>
                <a:latin typeface="Consolas"/>
                <a:ea typeface="Consolas"/>
                <a:cs typeface="Consolas"/>
                <a:sym typeface="Consolas"/>
                <a:hlinkClick r:id="rId3"/>
              </a:rPr>
              <a:t>https://</a:t>
            </a:r>
            <a:r>
              <a:rPr lang="en" u="sng">
                <a:solidFill>
                  <a:schemeClr val="hlink"/>
                </a:solidFill>
                <a:latin typeface="Consolas"/>
                <a:ea typeface="Consolas"/>
                <a:cs typeface="Consolas"/>
                <a:sym typeface="Consolas"/>
              </a:rPr>
              <a:t>knime.imagej.net</a:t>
            </a:r>
            <a:endParaRPr>
              <a:solidFill>
                <a:srgbClr val="FFFFFF"/>
              </a:solidFill>
              <a:latin typeface="Consolas"/>
              <a:ea typeface="Consolas"/>
              <a:cs typeface="Consolas"/>
              <a:sym typeface="Consolas"/>
            </a:endParaRPr>
          </a:p>
          <a:p>
            <a:pPr indent="0" lvl="0" marL="0" rtl="0" algn="r">
              <a:spcBef>
                <a:spcPts val="0"/>
              </a:spcBef>
              <a:spcAft>
                <a:spcPts val="0"/>
              </a:spcAft>
              <a:buNone/>
            </a:pPr>
            <a:r>
              <a:t/>
            </a:r>
            <a:endParaRPr>
              <a:solidFill>
                <a:srgbClr val="FFFFFF"/>
              </a:solidFill>
              <a:latin typeface="Consolas"/>
              <a:ea typeface="Consolas"/>
              <a:cs typeface="Consolas"/>
              <a:sym typeface="Consolas"/>
            </a:endParaRPr>
          </a:p>
        </p:txBody>
      </p:sp>
      <p:pic>
        <p:nvPicPr>
          <p:cNvPr id="1017" name="Google Shape;1017;p86"/>
          <p:cNvPicPr preferRelativeResize="0"/>
          <p:nvPr/>
        </p:nvPicPr>
        <p:blipFill rotWithShape="1">
          <a:blip r:embed="rId4">
            <a:alphaModFix/>
          </a:blip>
          <a:srcRect b="1756" l="0" r="0" t="1756"/>
          <a:stretch/>
        </p:blipFill>
        <p:spPr>
          <a:xfrm>
            <a:off x="0" y="0"/>
            <a:ext cx="9144003" cy="1046825"/>
          </a:xfrm>
          <a:prstGeom prst="rect">
            <a:avLst/>
          </a:prstGeom>
          <a:noFill/>
          <a:ln>
            <a:noFill/>
          </a:ln>
        </p:spPr>
      </p:pic>
      <p:pic>
        <p:nvPicPr>
          <p:cNvPr id="1018" name="Google Shape;1018;p86"/>
          <p:cNvPicPr preferRelativeResize="0"/>
          <p:nvPr/>
        </p:nvPicPr>
        <p:blipFill>
          <a:blip r:embed="rId5">
            <a:alphaModFix/>
          </a:blip>
          <a:stretch>
            <a:fillRect/>
          </a:stretch>
        </p:blipFill>
        <p:spPr>
          <a:xfrm>
            <a:off x="311700" y="4116273"/>
            <a:ext cx="861375" cy="861402"/>
          </a:xfrm>
          <a:prstGeom prst="rect">
            <a:avLst/>
          </a:prstGeom>
          <a:noFill/>
          <a:ln>
            <a:noFill/>
          </a:ln>
        </p:spPr>
      </p:pic>
      <p:pic>
        <p:nvPicPr>
          <p:cNvPr id="1019" name="Google Shape;1019;p86"/>
          <p:cNvPicPr preferRelativeResize="0"/>
          <p:nvPr/>
        </p:nvPicPr>
        <p:blipFill>
          <a:blip r:embed="rId6">
            <a:alphaModFix/>
          </a:blip>
          <a:stretch>
            <a:fillRect/>
          </a:stretch>
        </p:blipFill>
        <p:spPr>
          <a:xfrm>
            <a:off x="2080850" y="4116275"/>
            <a:ext cx="579784" cy="861400"/>
          </a:xfrm>
          <a:prstGeom prst="rect">
            <a:avLst/>
          </a:prstGeom>
          <a:noFill/>
          <a:ln>
            <a:noFill/>
          </a:ln>
        </p:spPr>
      </p:pic>
      <p:pic>
        <p:nvPicPr>
          <p:cNvPr id="1020" name="Google Shape;1020;p86"/>
          <p:cNvPicPr preferRelativeResize="0"/>
          <p:nvPr/>
        </p:nvPicPr>
        <p:blipFill>
          <a:blip r:embed="rId7">
            <a:alphaModFix/>
          </a:blip>
          <a:stretch>
            <a:fillRect/>
          </a:stretch>
        </p:blipFill>
        <p:spPr>
          <a:xfrm>
            <a:off x="1196275" y="4116275"/>
            <a:ext cx="861375" cy="861375"/>
          </a:xfrm>
          <a:prstGeom prst="rect">
            <a:avLst/>
          </a:prstGeom>
          <a:noFill/>
          <a:ln>
            <a:noFill/>
          </a:ln>
        </p:spPr>
      </p:pic>
      <p:pic>
        <p:nvPicPr>
          <p:cNvPr id="1021" name="Google Shape;1021;p86"/>
          <p:cNvPicPr preferRelativeResize="0"/>
          <p:nvPr/>
        </p:nvPicPr>
        <p:blipFill>
          <a:blip r:embed="rId8">
            <a:alphaModFix/>
          </a:blip>
          <a:stretch>
            <a:fillRect/>
          </a:stretch>
        </p:blipFill>
        <p:spPr>
          <a:xfrm>
            <a:off x="3353650" y="4116275"/>
            <a:ext cx="861376" cy="861376"/>
          </a:xfrm>
          <a:prstGeom prst="rect">
            <a:avLst/>
          </a:prstGeom>
          <a:noFill/>
          <a:ln>
            <a:noFill/>
          </a:ln>
        </p:spPr>
      </p:pic>
      <p:pic>
        <p:nvPicPr>
          <p:cNvPr id="1022" name="Google Shape;1022;p86"/>
          <p:cNvPicPr preferRelativeResize="0"/>
          <p:nvPr/>
        </p:nvPicPr>
        <p:blipFill>
          <a:blip r:embed="rId9">
            <a:alphaModFix/>
          </a:blip>
          <a:stretch>
            <a:fillRect/>
          </a:stretch>
        </p:blipFill>
        <p:spPr>
          <a:xfrm>
            <a:off x="2683835" y="4115947"/>
            <a:ext cx="646623" cy="862039"/>
          </a:xfrm>
          <a:prstGeom prst="rect">
            <a:avLst/>
          </a:prstGeom>
          <a:noFill/>
          <a:ln>
            <a:noFill/>
          </a:ln>
        </p:spPr>
      </p:pic>
      <p:pic>
        <p:nvPicPr>
          <p:cNvPr id="1023" name="Google Shape;1023;p86"/>
          <p:cNvPicPr preferRelativeResize="0"/>
          <p:nvPr/>
        </p:nvPicPr>
        <p:blipFill rotWithShape="1">
          <a:blip r:embed="rId10">
            <a:alphaModFix/>
          </a:blip>
          <a:srcRect b="0" l="0" r="0" t="0"/>
          <a:stretch/>
        </p:blipFill>
        <p:spPr>
          <a:xfrm>
            <a:off x="4238225" y="4080175"/>
            <a:ext cx="861375" cy="861375"/>
          </a:xfrm>
          <a:prstGeom prst="rect">
            <a:avLst/>
          </a:prstGeom>
          <a:noFill/>
          <a:ln>
            <a:noFill/>
          </a:ln>
        </p:spPr>
      </p:pic>
      <p:pic>
        <p:nvPicPr>
          <p:cNvPr id="1024" name="Google Shape;1024;p86"/>
          <p:cNvPicPr preferRelativeResize="0"/>
          <p:nvPr/>
        </p:nvPicPr>
        <p:blipFill>
          <a:blip r:embed="rId11">
            <a:alphaModFix/>
          </a:blip>
          <a:stretch>
            <a:fillRect/>
          </a:stretch>
        </p:blipFill>
        <p:spPr>
          <a:xfrm>
            <a:off x="5122800" y="4080175"/>
            <a:ext cx="861375" cy="861375"/>
          </a:xfrm>
          <a:prstGeom prst="rect">
            <a:avLst/>
          </a:prstGeom>
          <a:noFill/>
          <a:ln>
            <a:noFill/>
          </a:ln>
        </p:spPr>
      </p:pic>
      <p:pic>
        <p:nvPicPr>
          <p:cNvPr id="1025" name="Google Shape;1025;p86"/>
          <p:cNvPicPr preferRelativeResize="0"/>
          <p:nvPr/>
        </p:nvPicPr>
        <p:blipFill>
          <a:blip r:embed="rId12">
            <a:alphaModFix/>
          </a:blip>
          <a:stretch>
            <a:fillRect/>
          </a:stretch>
        </p:blipFill>
        <p:spPr>
          <a:xfrm>
            <a:off x="4611376" y="1196550"/>
            <a:ext cx="4322051" cy="11679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29" name="Shape 1029"/>
        <p:cNvGrpSpPr/>
        <p:nvPr/>
      </p:nvGrpSpPr>
      <p:grpSpPr>
        <a:xfrm>
          <a:off x="0" y="0"/>
          <a:ext cx="0" cy="0"/>
          <a:chOff x="0" y="0"/>
          <a:chExt cx="0" cy="0"/>
        </a:xfrm>
      </p:grpSpPr>
      <p:sp>
        <p:nvSpPr>
          <p:cNvPr id="1030" name="Google Shape;1030;p87"/>
          <p:cNvSpPr txBox="1"/>
          <p:nvPr>
            <p:ph idx="1" type="body"/>
          </p:nvPr>
        </p:nvSpPr>
        <p:spPr>
          <a:xfrm>
            <a:off x="311700" y="1355450"/>
            <a:ext cx="8520600" cy="3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2099 …</a:t>
            </a:r>
            <a:endParaRPr/>
          </a:p>
          <a:p>
            <a:pPr indent="0" lvl="0" marL="0" rtl="0" algn="l">
              <a:spcBef>
                <a:spcPts val="1600"/>
              </a:spcBef>
              <a:spcAft>
                <a:spcPts val="1600"/>
              </a:spcAft>
              <a:buNone/>
            </a:pPr>
            <a:r>
              <a:t/>
            </a:r>
            <a:endParaRPr/>
          </a:p>
        </p:txBody>
      </p:sp>
      <p:pic>
        <p:nvPicPr>
          <p:cNvPr id="1031" name="Google Shape;1031;p87"/>
          <p:cNvPicPr preferRelativeResize="0"/>
          <p:nvPr/>
        </p:nvPicPr>
        <p:blipFill rotWithShape="1">
          <a:blip r:embed="rId3">
            <a:alphaModFix/>
          </a:blip>
          <a:srcRect b="1783" l="0" r="0" t="1793"/>
          <a:stretch/>
        </p:blipFill>
        <p:spPr>
          <a:xfrm>
            <a:off x="0" y="0"/>
            <a:ext cx="9144003" cy="104613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35" name="Shape 1035"/>
        <p:cNvGrpSpPr/>
        <p:nvPr/>
      </p:nvGrpSpPr>
      <p:grpSpPr>
        <a:xfrm>
          <a:off x="0" y="0"/>
          <a:ext cx="0" cy="0"/>
          <a:chOff x="0" y="0"/>
          <a:chExt cx="0" cy="0"/>
        </a:xfrm>
      </p:grpSpPr>
      <p:sp>
        <p:nvSpPr>
          <p:cNvPr id="1036" name="Google Shape;1036;p88"/>
          <p:cNvSpPr txBox="1"/>
          <p:nvPr>
            <p:ph idx="1" type="body"/>
          </p:nvPr>
        </p:nvSpPr>
        <p:spPr>
          <a:xfrm>
            <a:off x="311700" y="466675"/>
            <a:ext cx="922800" cy="463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people</a:t>
            </a:r>
            <a:endParaRPr/>
          </a:p>
        </p:txBody>
      </p:sp>
      <p:sp>
        <p:nvSpPr>
          <p:cNvPr id="1037" name="Google Shape;1037;p88"/>
          <p:cNvSpPr txBox="1"/>
          <p:nvPr/>
        </p:nvSpPr>
        <p:spPr>
          <a:xfrm>
            <a:off x="7806175" y="466675"/>
            <a:ext cx="1310100" cy="4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99999"/>
                </a:solidFill>
              </a:rPr>
              <a:t>software</a:t>
            </a:r>
            <a:endParaRPr sz="1800">
              <a:solidFill>
                <a:srgbClr val="999999"/>
              </a:solidFill>
            </a:endParaRPr>
          </a:p>
        </p:txBody>
      </p:sp>
      <p:sp>
        <p:nvSpPr>
          <p:cNvPr id="1038" name="Google Shape;1038;p88"/>
          <p:cNvSpPr txBox="1"/>
          <p:nvPr/>
        </p:nvSpPr>
        <p:spPr>
          <a:xfrm>
            <a:off x="0" y="0"/>
            <a:ext cx="9144000" cy="6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chemeClr val="dk1"/>
                </a:solidFill>
              </a:rPr>
              <a:t>ImageJ and Friends</a:t>
            </a:r>
            <a:endParaRPr sz="30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0"/>
          <p:cNvPicPr preferRelativeResize="0"/>
          <p:nvPr/>
        </p:nvPicPr>
        <p:blipFill>
          <a:blip r:embed="rId3">
            <a:alphaModFix/>
          </a:blip>
          <a:stretch>
            <a:fillRect/>
          </a:stretch>
        </p:blipFill>
        <p:spPr>
          <a:xfrm>
            <a:off x="1600101" y="1029475"/>
            <a:ext cx="5715799" cy="3533301"/>
          </a:xfrm>
          <a:prstGeom prst="rect">
            <a:avLst/>
          </a:prstGeom>
          <a:noFill/>
          <a:ln>
            <a:noFill/>
          </a:ln>
        </p:spPr>
      </p:pic>
      <p:sp>
        <p:nvSpPr>
          <p:cNvPr id="149" name="Google Shape;149;p20"/>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https://imagej.net/MBF_Plugin_Collection</a:t>
            </a:r>
            <a:endParaRPr>
              <a:solidFill>
                <a:srgbClr val="FFFFFF"/>
              </a:solidFill>
              <a:latin typeface="Consolas"/>
              <a:ea typeface="Consolas"/>
              <a:cs typeface="Consolas"/>
              <a:sym typeface="Consolas"/>
            </a:endParaRPr>
          </a:p>
        </p:txBody>
      </p:sp>
      <p:pic>
        <p:nvPicPr>
          <p:cNvPr id="150" name="Google Shape;150;p20"/>
          <p:cNvPicPr preferRelativeResize="0"/>
          <p:nvPr/>
        </p:nvPicPr>
        <p:blipFill rotWithShape="1">
          <a:blip r:embed="rId4">
            <a:alphaModFix/>
          </a:blip>
          <a:srcRect b="0" l="0" r="0" t="0"/>
          <a:stretch/>
        </p:blipFill>
        <p:spPr>
          <a:xfrm>
            <a:off x="311700" y="4116300"/>
            <a:ext cx="861375" cy="861375"/>
          </a:xfrm>
          <a:prstGeom prst="rect">
            <a:avLst/>
          </a:prstGeom>
          <a:noFill/>
          <a:ln>
            <a:noFill/>
          </a:ln>
        </p:spPr>
      </p:pic>
      <p:pic>
        <p:nvPicPr>
          <p:cNvPr id="151" name="Google Shape;151;p20"/>
          <p:cNvPicPr preferRelativeResize="0"/>
          <p:nvPr/>
        </p:nvPicPr>
        <p:blipFill rotWithShape="1">
          <a:blip r:embed="rId5">
            <a:alphaModFix/>
          </a:blip>
          <a:srcRect b="59" l="0" r="0" t="69"/>
          <a:stretch/>
        </p:blipFill>
        <p:spPr>
          <a:xfrm>
            <a:off x="0" y="0"/>
            <a:ext cx="9144003" cy="108352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1"/>
          <p:cNvSpPr txBox="1"/>
          <p:nvPr/>
        </p:nvSpPr>
        <p:spPr>
          <a:xfrm>
            <a:off x="3687100" y="4562775"/>
            <a:ext cx="5309400" cy="414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Consolas"/>
                <a:ea typeface="Consolas"/>
                <a:cs typeface="Consolas"/>
                <a:sym typeface="Consolas"/>
              </a:rPr>
              <a:t>https://imagej.net/Bio-Formats</a:t>
            </a:r>
            <a:endParaRPr>
              <a:solidFill>
                <a:srgbClr val="FFFFFF"/>
              </a:solidFill>
              <a:latin typeface="Consolas"/>
              <a:ea typeface="Consolas"/>
              <a:cs typeface="Consolas"/>
              <a:sym typeface="Consolas"/>
            </a:endParaRPr>
          </a:p>
        </p:txBody>
      </p:sp>
      <p:pic>
        <p:nvPicPr>
          <p:cNvPr id="157" name="Google Shape;157;p21"/>
          <p:cNvPicPr preferRelativeResize="0"/>
          <p:nvPr/>
        </p:nvPicPr>
        <p:blipFill>
          <a:blip r:embed="rId3">
            <a:alphaModFix/>
          </a:blip>
          <a:stretch>
            <a:fillRect/>
          </a:stretch>
        </p:blipFill>
        <p:spPr>
          <a:xfrm>
            <a:off x="157630" y="997391"/>
            <a:ext cx="4459101" cy="3670733"/>
          </a:xfrm>
          <a:prstGeom prst="rect">
            <a:avLst/>
          </a:prstGeom>
          <a:noFill/>
          <a:ln>
            <a:noFill/>
          </a:ln>
        </p:spPr>
      </p:pic>
      <p:pic>
        <p:nvPicPr>
          <p:cNvPr id="158" name="Google Shape;158;p21"/>
          <p:cNvPicPr preferRelativeResize="0"/>
          <p:nvPr/>
        </p:nvPicPr>
        <p:blipFill rotWithShape="1">
          <a:blip r:embed="rId4">
            <a:alphaModFix/>
          </a:blip>
          <a:srcRect b="99" l="0" r="0" t="99"/>
          <a:stretch/>
        </p:blipFill>
        <p:spPr>
          <a:xfrm>
            <a:off x="0" y="0"/>
            <a:ext cx="9144003" cy="1082810"/>
          </a:xfrm>
          <a:prstGeom prst="rect">
            <a:avLst/>
          </a:prstGeom>
          <a:noFill/>
          <a:ln>
            <a:noFill/>
          </a:ln>
        </p:spPr>
      </p:pic>
      <p:pic>
        <p:nvPicPr>
          <p:cNvPr id="159" name="Google Shape;159;p21"/>
          <p:cNvPicPr preferRelativeResize="0"/>
          <p:nvPr/>
        </p:nvPicPr>
        <p:blipFill rotWithShape="1">
          <a:blip r:embed="rId5">
            <a:alphaModFix/>
          </a:blip>
          <a:srcRect b="0" l="0" r="0" t="0"/>
          <a:stretch/>
        </p:blipFill>
        <p:spPr>
          <a:xfrm>
            <a:off x="1249275" y="4116300"/>
            <a:ext cx="861375" cy="861375"/>
          </a:xfrm>
          <a:prstGeom prst="rect">
            <a:avLst/>
          </a:prstGeom>
          <a:noFill/>
          <a:ln>
            <a:noFill/>
          </a:ln>
        </p:spPr>
      </p:pic>
      <p:pic>
        <p:nvPicPr>
          <p:cNvPr id="160" name="Google Shape;160;p21"/>
          <p:cNvPicPr preferRelativeResize="0"/>
          <p:nvPr/>
        </p:nvPicPr>
        <p:blipFill>
          <a:blip r:embed="rId6">
            <a:alphaModFix/>
          </a:blip>
          <a:stretch>
            <a:fillRect/>
          </a:stretch>
        </p:blipFill>
        <p:spPr>
          <a:xfrm>
            <a:off x="2192275" y="4116300"/>
            <a:ext cx="709749" cy="951050"/>
          </a:xfrm>
          <a:prstGeom prst="rect">
            <a:avLst/>
          </a:prstGeom>
          <a:noFill/>
          <a:ln>
            <a:noFill/>
          </a:ln>
        </p:spPr>
      </p:pic>
      <p:sp>
        <p:nvSpPr>
          <p:cNvPr id="161" name="Google Shape;161;p21"/>
          <p:cNvSpPr/>
          <p:nvPr/>
        </p:nvSpPr>
        <p:spPr>
          <a:xfrm>
            <a:off x="4898575" y="4067950"/>
            <a:ext cx="4110600" cy="5643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 name="Google Shape;162;p21"/>
          <p:cNvPicPr preferRelativeResize="0"/>
          <p:nvPr/>
        </p:nvPicPr>
        <p:blipFill rotWithShape="1">
          <a:blip r:embed="rId7">
            <a:alphaModFix/>
          </a:blip>
          <a:srcRect b="0" l="0" r="0" t="0"/>
          <a:stretch/>
        </p:blipFill>
        <p:spPr>
          <a:xfrm>
            <a:off x="311700" y="4116300"/>
            <a:ext cx="861376" cy="861376"/>
          </a:xfrm>
          <a:prstGeom prst="rect">
            <a:avLst/>
          </a:prstGeom>
          <a:noFill/>
          <a:ln>
            <a:noFill/>
          </a:ln>
        </p:spPr>
      </p:pic>
      <p:pic>
        <p:nvPicPr>
          <p:cNvPr id="163" name="Google Shape;163;p21"/>
          <p:cNvPicPr preferRelativeResize="0"/>
          <p:nvPr/>
        </p:nvPicPr>
        <p:blipFill>
          <a:blip r:embed="rId8">
            <a:alphaModFix/>
          </a:blip>
          <a:stretch>
            <a:fillRect/>
          </a:stretch>
        </p:blipFill>
        <p:spPr>
          <a:xfrm>
            <a:off x="5017128" y="4147869"/>
            <a:ext cx="3815172" cy="414900"/>
          </a:xfrm>
          <a:prstGeom prst="rect">
            <a:avLst/>
          </a:prstGeom>
          <a:noFill/>
          <a:ln>
            <a:noFill/>
          </a:ln>
        </p:spPr>
      </p:pic>
      <p:sp>
        <p:nvSpPr>
          <p:cNvPr id="164" name="Google Shape;164;p21"/>
          <p:cNvSpPr txBox="1"/>
          <p:nvPr/>
        </p:nvSpPr>
        <p:spPr>
          <a:xfrm>
            <a:off x="3882700" y="4913250"/>
            <a:ext cx="5113800" cy="300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chemeClr val="dk1"/>
                </a:solidFill>
                <a:latin typeface="Times New Roman"/>
                <a:ea typeface="Times New Roman"/>
                <a:cs typeface="Times New Roman"/>
                <a:sym typeface="Times New Roman"/>
              </a:rPr>
              <a:t>Linkert</a:t>
            </a:r>
            <a:r>
              <a:rPr lang="en" sz="1000">
                <a:solidFill>
                  <a:schemeClr val="dk1"/>
                </a:solidFill>
                <a:latin typeface="Times New Roman"/>
                <a:ea typeface="Times New Roman"/>
                <a:cs typeface="Times New Roman"/>
                <a:sym typeface="Times New Roman"/>
              </a:rPr>
              <a:t> M. et al. (2010) </a:t>
            </a:r>
            <a:r>
              <a:rPr i="1" lang="en" sz="1000">
                <a:solidFill>
                  <a:schemeClr val="dk1"/>
                </a:solidFill>
                <a:latin typeface="Times New Roman"/>
                <a:ea typeface="Times New Roman"/>
                <a:cs typeface="Times New Roman"/>
                <a:sym typeface="Times New Roman"/>
              </a:rPr>
              <a:t>The Journal of Cell Biology</a:t>
            </a:r>
            <a:r>
              <a:rPr lang="en" sz="1000">
                <a:solidFill>
                  <a:schemeClr val="dk1"/>
                </a:solidFill>
                <a:latin typeface="Times New Roman"/>
                <a:ea typeface="Times New Roman"/>
                <a:cs typeface="Times New Roman"/>
                <a:sym typeface="Times New Roman"/>
              </a:rPr>
              <a:t>, Goldberg I. et al. (2005) </a:t>
            </a:r>
            <a:r>
              <a:rPr i="1" lang="en" sz="1000">
                <a:solidFill>
                  <a:schemeClr val="dk1"/>
                </a:solidFill>
                <a:latin typeface="Times New Roman"/>
                <a:ea typeface="Times New Roman"/>
                <a:cs typeface="Times New Roman"/>
                <a:sym typeface="Times New Roman"/>
              </a:rPr>
              <a:t>Genome Biology</a:t>
            </a:r>
            <a:endParaRPr sz="1000">
              <a:solidFill>
                <a:schemeClr val="dk1"/>
              </a:solidFill>
              <a:latin typeface="Times New Roman"/>
              <a:ea typeface="Times New Roman"/>
              <a:cs typeface="Times New Roman"/>
              <a:sym typeface="Times New Roman"/>
            </a:endParaRPr>
          </a:p>
          <a:p>
            <a:pPr indent="0" lvl="0" marL="0" rtl="0" algn="r">
              <a:spcBef>
                <a:spcPts val="0"/>
              </a:spcBef>
              <a:spcAft>
                <a:spcPts val="0"/>
              </a:spcAft>
              <a:buNone/>
            </a:pPr>
            <a:r>
              <a:t/>
            </a:r>
            <a:endParaRPr i="1" sz="1000">
              <a:solidFill>
                <a:schemeClr val="dk1"/>
              </a:solidFill>
              <a:latin typeface="Times New Roman"/>
              <a:ea typeface="Times New Roman"/>
              <a:cs typeface="Times New Roman"/>
              <a:sym typeface="Times New Roman"/>
            </a:endParaRPr>
          </a:p>
        </p:txBody>
      </p:sp>
      <p:pic>
        <p:nvPicPr>
          <p:cNvPr id="165" name="Google Shape;165;p21" title="Chart"/>
          <p:cNvPicPr preferRelativeResize="0"/>
          <p:nvPr/>
        </p:nvPicPr>
        <p:blipFill>
          <a:blip r:embed="rId9">
            <a:alphaModFix/>
          </a:blip>
          <a:stretch>
            <a:fillRect/>
          </a:stretch>
        </p:blipFill>
        <p:spPr>
          <a:xfrm>
            <a:off x="4769131" y="1235210"/>
            <a:ext cx="4222470" cy="261089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